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7" r:id="rId3"/>
    <p:sldId id="377" r:id="rId4"/>
    <p:sldId id="372" r:id="rId5"/>
    <p:sldId id="313" r:id="rId6"/>
    <p:sldId id="258" r:id="rId7"/>
    <p:sldId id="362" r:id="rId8"/>
    <p:sldId id="259" r:id="rId9"/>
    <p:sldId id="363" r:id="rId10"/>
    <p:sldId id="328" r:id="rId11"/>
    <p:sldId id="364" r:id="rId12"/>
    <p:sldId id="365" r:id="rId13"/>
    <p:sldId id="263" r:id="rId14"/>
    <p:sldId id="378" r:id="rId15"/>
    <p:sldId id="261" r:id="rId16"/>
    <p:sldId id="264" r:id="rId17"/>
    <p:sldId id="366" r:id="rId18"/>
    <p:sldId id="265" r:id="rId19"/>
    <p:sldId id="367" r:id="rId20"/>
    <p:sldId id="314" r:id="rId21"/>
    <p:sldId id="266" r:id="rId22"/>
    <p:sldId id="267" r:id="rId23"/>
    <p:sldId id="270" r:id="rId24"/>
    <p:sldId id="368" r:id="rId25"/>
    <p:sldId id="271" r:id="rId26"/>
    <p:sldId id="369" r:id="rId27"/>
    <p:sldId id="323" r:id="rId28"/>
    <p:sldId id="273" r:id="rId29"/>
    <p:sldId id="274" r:id="rId30"/>
    <p:sldId id="370" r:id="rId31"/>
    <p:sldId id="329" r:id="rId32"/>
    <p:sldId id="330" r:id="rId33"/>
    <p:sldId id="371" r:id="rId34"/>
    <p:sldId id="331" r:id="rId35"/>
    <p:sldId id="379" r:id="rId36"/>
    <p:sldId id="332" r:id="rId37"/>
    <p:sldId id="278" r:id="rId38"/>
    <p:sldId id="279" r:id="rId39"/>
    <p:sldId id="312" r:id="rId40"/>
    <p:sldId id="283" r:id="rId41"/>
    <p:sldId id="280" r:id="rId42"/>
    <p:sldId id="281" r:id="rId43"/>
    <p:sldId id="282" r:id="rId44"/>
    <p:sldId id="284" r:id="rId45"/>
    <p:sldId id="285" r:id="rId46"/>
    <p:sldId id="373" r:id="rId47"/>
    <p:sldId id="288" r:id="rId48"/>
    <p:sldId id="374" r:id="rId49"/>
    <p:sldId id="289" r:id="rId50"/>
    <p:sldId id="333" r:id="rId51"/>
    <p:sldId id="375" r:id="rId52"/>
    <p:sldId id="334" r:id="rId53"/>
    <p:sldId id="376" r:id="rId54"/>
    <p:sldId id="335" r:id="rId55"/>
    <p:sldId id="336" r:id="rId56"/>
    <p:sldId id="337" r:id="rId57"/>
    <p:sldId id="338" r:id="rId58"/>
    <p:sldId id="339" r:id="rId59"/>
    <p:sldId id="340" r:id="rId60"/>
    <p:sldId id="341" r:id="rId61"/>
    <p:sldId id="342" r:id="rId62"/>
    <p:sldId id="343" r:id="rId63"/>
    <p:sldId id="344" r:id="rId64"/>
    <p:sldId id="380" r:id="rId65"/>
    <p:sldId id="345" r:id="rId66"/>
    <p:sldId id="346" r:id="rId67"/>
    <p:sldId id="347" r:id="rId68"/>
    <p:sldId id="348" r:id="rId69"/>
    <p:sldId id="381" r:id="rId70"/>
    <p:sldId id="349" r:id="rId71"/>
    <p:sldId id="350" r:id="rId72"/>
    <p:sldId id="351" r:id="rId73"/>
    <p:sldId id="352" r:id="rId74"/>
    <p:sldId id="353" r:id="rId75"/>
    <p:sldId id="382" r:id="rId76"/>
    <p:sldId id="354" r:id="rId77"/>
    <p:sldId id="383" r:id="rId78"/>
    <p:sldId id="355" r:id="rId79"/>
    <p:sldId id="385" r:id="rId80"/>
    <p:sldId id="384" r:id="rId81"/>
    <p:sldId id="356" r:id="rId82"/>
    <p:sldId id="357" r:id="rId83"/>
    <p:sldId id="358" r:id="rId84"/>
    <p:sldId id="361" r:id="rId85"/>
    <p:sldId id="310" r:id="rId86"/>
  </p:sldIdLst>
  <p:sldSz cx="9144000" cy="6858000" type="screen4x3"/>
  <p:notesSz cx="6735763" cy="98663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4AC"/>
    <a:srgbClr val="1F6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73" d="100"/>
          <a:sy n="73" d="100"/>
        </p:scale>
        <p:origin x="66"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10920D6-FB59-E019-87E4-7B1D182876CC}"/>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0" hangingPunct="0">
              <a:defRPr sz="1200">
                <a:latin typeface="Arial" charset="0"/>
              </a:defRPr>
            </a:lvl1pPr>
          </a:lstStyle>
          <a:p>
            <a:pPr>
              <a:defRPr/>
            </a:pPr>
            <a:endParaRPr lang="ru-RU"/>
          </a:p>
        </p:txBody>
      </p:sp>
      <p:sp>
        <p:nvSpPr>
          <p:cNvPr id="3" name="Дата 2">
            <a:extLst>
              <a:ext uri="{FF2B5EF4-FFF2-40B4-BE49-F238E27FC236}">
                <a16:creationId xmlns:a16="http://schemas.microsoft.com/office/drawing/2014/main" id="{C880BDE6-D835-B280-A256-757822026CF0}"/>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0" hangingPunct="0">
              <a:defRPr sz="1200">
                <a:latin typeface="Arial" charset="0"/>
              </a:defRPr>
            </a:lvl1pPr>
          </a:lstStyle>
          <a:p>
            <a:pPr>
              <a:defRPr/>
            </a:pPr>
            <a:fld id="{6EBAEB02-916F-4838-BF9C-E9F478D8C07B}" type="datetimeFigureOut">
              <a:rPr lang="ru-RU"/>
              <a:pPr>
                <a:defRPr/>
              </a:pPr>
              <a:t>01.08.2025</a:t>
            </a:fld>
            <a:endParaRPr lang="ru-RU"/>
          </a:p>
        </p:txBody>
      </p:sp>
      <p:sp>
        <p:nvSpPr>
          <p:cNvPr id="4" name="Образ слайда 3">
            <a:extLst>
              <a:ext uri="{FF2B5EF4-FFF2-40B4-BE49-F238E27FC236}">
                <a16:creationId xmlns:a16="http://schemas.microsoft.com/office/drawing/2014/main" id="{345A939C-EB22-A654-5B19-4B1BD5DE7976}"/>
              </a:ext>
            </a:extLst>
          </p:cNvPr>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CC20FA81-8407-8B03-FEB6-0AB83AC721BB}"/>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52AFC82C-6A0D-850B-4907-B5ACB98AC41F}"/>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ru-RU"/>
          </a:p>
        </p:txBody>
      </p:sp>
      <p:sp>
        <p:nvSpPr>
          <p:cNvPr id="7" name="Номер слайда 6">
            <a:extLst>
              <a:ext uri="{FF2B5EF4-FFF2-40B4-BE49-F238E27FC236}">
                <a16:creationId xmlns:a16="http://schemas.microsoft.com/office/drawing/2014/main" id="{5F7C2A63-54B5-E0C6-9133-9E954C977A87}"/>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B7171147-DDEB-4CA8-8C6D-34776A0654F7}"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a:extLst>
              <a:ext uri="{FF2B5EF4-FFF2-40B4-BE49-F238E27FC236}">
                <a16:creationId xmlns:a16="http://schemas.microsoft.com/office/drawing/2014/main" id="{01F61D25-3BCB-E52C-A91E-BCDB85C0B9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a:extLst>
              <a:ext uri="{FF2B5EF4-FFF2-40B4-BE49-F238E27FC236}">
                <a16:creationId xmlns:a16="http://schemas.microsoft.com/office/drawing/2014/main" id="{05F6EDA2-CEBE-1AF7-34FB-A1E5E7C0B6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en-US"/>
          </a:p>
        </p:txBody>
      </p:sp>
      <p:sp>
        <p:nvSpPr>
          <p:cNvPr id="4100" name="Номер слайда 3">
            <a:extLst>
              <a:ext uri="{FF2B5EF4-FFF2-40B4-BE49-F238E27FC236}">
                <a16:creationId xmlns:a16="http://schemas.microsoft.com/office/drawing/2014/main" id="{2039015C-2732-B164-FF72-04E283C6EC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2DA9A3-22AA-4E98-8C8F-61D25B2D364D}" type="slidenum">
              <a:rPr lang="ru-RU" altLang="en-US">
                <a:latin typeface="Arial" panose="020B0604020202020204" pitchFamily="34" charset="0"/>
              </a:rPr>
              <a:pPr>
                <a:spcBef>
                  <a:spcPct val="0"/>
                </a:spcBef>
              </a:pPr>
              <a:t>1</a:t>
            </a:fld>
            <a:endParaRPr lang="ru-RU"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7171147-DDEB-4CA8-8C6D-34776A0654F7}" type="slidenum">
              <a:rPr lang="ru-RU" altLang="en-US" smtClean="0"/>
              <a:pPr>
                <a:defRPr/>
              </a:pPr>
              <a:t>5</a:t>
            </a:fld>
            <a:endParaRPr lang="ru-RU" altLang="en-US"/>
          </a:p>
        </p:txBody>
      </p:sp>
    </p:spTree>
    <p:extLst>
      <p:ext uri="{BB962C8B-B14F-4D97-AF65-F5344CB8AC3E}">
        <p14:creationId xmlns:p14="http://schemas.microsoft.com/office/powerpoint/2010/main" val="411185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89F28CE7-C12B-E4B4-C44E-42FAE29A91C9}"/>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05756F7B-6710-63C8-24D5-136E120673C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379FEECA-CC53-C845-836F-2961EA88FBD0}"/>
              </a:ext>
            </a:extLst>
          </p:cNvPr>
          <p:cNvSpPr>
            <a:spLocks noGrp="1" noChangeArrowheads="1"/>
          </p:cNvSpPr>
          <p:nvPr>
            <p:ph type="sldNum" sz="quarter" idx="12"/>
          </p:nvPr>
        </p:nvSpPr>
        <p:spPr>
          <a:ln/>
        </p:spPr>
        <p:txBody>
          <a:bodyPr/>
          <a:lstStyle>
            <a:lvl1pPr>
              <a:defRPr/>
            </a:lvl1pPr>
          </a:lstStyle>
          <a:p>
            <a:pPr>
              <a:defRPr/>
            </a:pPr>
            <a:fld id="{78E21F75-6819-4CDB-9F6E-FEB609C29964}" type="slidenum">
              <a:rPr lang="ru-RU" altLang="en-US"/>
              <a:pPr>
                <a:defRPr/>
              </a:pPr>
              <a:t>‹#›</a:t>
            </a:fld>
            <a:endParaRPr lang="ru-RU" altLang="en-US"/>
          </a:p>
        </p:txBody>
      </p:sp>
    </p:spTree>
    <p:extLst>
      <p:ext uri="{BB962C8B-B14F-4D97-AF65-F5344CB8AC3E}">
        <p14:creationId xmlns:p14="http://schemas.microsoft.com/office/powerpoint/2010/main" val="414467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938E02C0-EF7B-16C1-C156-0DC3A5A663A8}"/>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580A74E4-7855-347B-B554-707CC9198E6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32B845EC-6563-6CCF-0746-04259030D2DE}"/>
              </a:ext>
            </a:extLst>
          </p:cNvPr>
          <p:cNvSpPr>
            <a:spLocks noGrp="1" noChangeArrowheads="1"/>
          </p:cNvSpPr>
          <p:nvPr>
            <p:ph type="sldNum" sz="quarter" idx="12"/>
          </p:nvPr>
        </p:nvSpPr>
        <p:spPr>
          <a:ln/>
        </p:spPr>
        <p:txBody>
          <a:bodyPr/>
          <a:lstStyle>
            <a:lvl1pPr>
              <a:defRPr/>
            </a:lvl1pPr>
          </a:lstStyle>
          <a:p>
            <a:pPr>
              <a:defRPr/>
            </a:pPr>
            <a:fld id="{B11EE37C-F59A-4F73-9906-2113EE44A525}" type="slidenum">
              <a:rPr lang="ru-RU" altLang="en-US"/>
              <a:pPr>
                <a:defRPr/>
              </a:pPr>
              <a:t>‹#›</a:t>
            </a:fld>
            <a:endParaRPr lang="ru-RU" altLang="en-US"/>
          </a:p>
        </p:txBody>
      </p:sp>
    </p:spTree>
    <p:extLst>
      <p:ext uri="{BB962C8B-B14F-4D97-AF65-F5344CB8AC3E}">
        <p14:creationId xmlns:p14="http://schemas.microsoft.com/office/powerpoint/2010/main" val="71579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326C1A1D-BE4D-D86F-7D6B-2EB9F25610ED}"/>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5F644A6A-3AF2-5439-87C6-97567A1BB58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D242EE23-25AC-8ADB-5F60-1D1B60E85A4A}"/>
              </a:ext>
            </a:extLst>
          </p:cNvPr>
          <p:cNvSpPr>
            <a:spLocks noGrp="1" noChangeArrowheads="1"/>
          </p:cNvSpPr>
          <p:nvPr>
            <p:ph type="sldNum" sz="quarter" idx="12"/>
          </p:nvPr>
        </p:nvSpPr>
        <p:spPr>
          <a:ln/>
        </p:spPr>
        <p:txBody>
          <a:bodyPr/>
          <a:lstStyle>
            <a:lvl1pPr>
              <a:defRPr/>
            </a:lvl1pPr>
          </a:lstStyle>
          <a:p>
            <a:pPr>
              <a:defRPr/>
            </a:pPr>
            <a:fld id="{F6889237-99A7-4A46-8A5C-5118B229318A}" type="slidenum">
              <a:rPr lang="ru-RU" altLang="en-US"/>
              <a:pPr>
                <a:defRPr/>
              </a:pPr>
              <a:t>‹#›</a:t>
            </a:fld>
            <a:endParaRPr lang="ru-RU" altLang="en-US"/>
          </a:p>
        </p:txBody>
      </p:sp>
    </p:spTree>
    <p:extLst>
      <p:ext uri="{BB962C8B-B14F-4D97-AF65-F5344CB8AC3E}">
        <p14:creationId xmlns:p14="http://schemas.microsoft.com/office/powerpoint/2010/main" val="334449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E2797322-031A-7FF7-785B-02A4872D326C}"/>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9C6F93B9-3DE8-0538-A414-69A2C2DCFAC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A937635D-F7ED-7575-AE60-6C3D0534628E}"/>
              </a:ext>
            </a:extLst>
          </p:cNvPr>
          <p:cNvSpPr>
            <a:spLocks noGrp="1" noChangeArrowheads="1"/>
          </p:cNvSpPr>
          <p:nvPr>
            <p:ph type="sldNum" sz="quarter" idx="12"/>
          </p:nvPr>
        </p:nvSpPr>
        <p:spPr>
          <a:ln/>
        </p:spPr>
        <p:txBody>
          <a:bodyPr/>
          <a:lstStyle>
            <a:lvl1pPr>
              <a:defRPr/>
            </a:lvl1pPr>
          </a:lstStyle>
          <a:p>
            <a:pPr>
              <a:defRPr/>
            </a:pPr>
            <a:fld id="{7694C0A1-AC28-40D9-8801-A9172A2D18A7}" type="slidenum">
              <a:rPr lang="ru-RU" altLang="en-US"/>
              <a:pPr>
                <a:defRPr/>
              </a:pPr>
              <a:t>‹#›</a:t>
            </a:fld>
            <a:endParaRPr lang="ru-RU" altLang="en-US"/>
          </a:p>
        </p:txBody>
      </p:sp>
    </p:spTree>
    <p:extLst>
      <p:ext uri="{BB962C8B-B14F-4D97-AF65-F5344CB8AC3E}">
        <p14:creationId xmlns:p14="http://schemas.microsoft.com/office/powerpoint/2010/main" val="370778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7B7F56D3-2642-D846-0CE7-60E43A6CF97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9475C89-7CA0-29F0-2485-E900AFE804E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E201D54B-D7E2-B8CA-F100-C63438E53385}"/>
              </a:ext>
            </a:extLst>
          </p:cNvPr>
          <p:cNvSpPr>
            <a:spLocks noGrp="1" noChangeArrowheads="1"/>
          </p:cNvSpPr>
          <p:nvPr>
            <p:ph type="sldNum" sz="quarter" idx="12"/>
          </p:nvPr>
        </p:nvSpPr>
        <p:spPr>
          <a:ln/>
        </p:spPr>
        <p:txBody>
          <a:bodyPr/>
          <a:lstStyle>
            <a:lvl1pPr>
              <a:defRPr/>
            </a:lvl1pPr>
          </a:lstStyle>
          <a:p>
            <a:pPr>
              <a:defRPr/>
            </a:pPr>
            <a:fld id="{A9A0D8BB-B06F-4C6F-A035-34353974C4DC}" type="slidenum">
              <a:rPr lang="ru-RU" altLang="en-US"/>
              <a:pPr>
                <a:defRPr/>
              </a:pPr>
              <a:t>‹#›</a:t>
            </a:fld>
            <a:endParaRPr lang="ru-RU" altLang="en-US"/>
          </a:p>
        </p:txBody>
      </p:sp>
    </p:spTree>
    <p:extLst>
      <p:ext uri="{BB962C8B-B14F-4D97-AF65-F5344CB8AC3E}">
        <p14:creationId xmlns:p14="http://schemas.microsoft.com/office/powerpoint/2010/main" val="200507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599960C2-3BC1-E07F-F6EA-70995D023283}"/>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C803FC04-2510-3A17-7BB5-9D6A60A2021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935B896A-16EA-C233-52C2-5502811E0107}"/>
              </a:ext>
            </a:extLst>
          </p:cNvPr>
          <p:cNvSpPr>
            <a:spLocks noGrp="1" noChangeArrowheads="1"/>
          </p:cNvSpPr>
          <p:nvPr>
            <p:ph type="sldNum" sz="quarter" idx="12"/>
          </p:nvPr>
        </p:nvSpPr>
        <p:spPr>
          <a:ln/>
        </p:spPr>
        <p:txBody>
          <a:bodyPr/>
          <a:lstStyle>
            <a:lvl1pPr>
              <a:defRPr/>
            </a:lvl1pPr>
          </a:lstStyle>
          <a:p>
            <a:pPr>
              <a:defRPr/>
            </a:pPr>
            <a:fld id="{7FE11ABE-789A-4D4C-BFCE-B67C659D38CC}" type="slidenum">
              <a:rPr lang="ru-RU" altLang="en-US"/>
              <a:pPr>
                <a:defRPr/>
              </a:pPr>
              <a:t>‹#›</a:t>
            </a:fld>
            <a:endParaRPr lang="ru-RU" altLang="en-US"/>
          </a:p>
        </p:txBody>
      </p:sp>
    </p:spTree>
    <p:extLst>
      <p:ext uri="{BB962C8B-B14F-4D97-AF65-F5344CB8AC3E}">
        <p14:creationId xmlns:p14="http://schemas.microsoft.com/office/powerpoint/2010/main" val="207725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C4B3237A-FCF1-FBD3-6138-6173362AC4B5}"/>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CD2DCCDE-86D4-B67F-9F5E-F188D6D1DA7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8CD25E91-1A42-ADBD-9FC8-05E43813589D}"/>
              </a:ext>
            </a:extLst>
          </p:cNvPr>
          <p:cNvSpPr>
            <a:spLocks noGrp="1" noChangeArrowheads="1"/>
          </p:cNvSpPr>
          <p:nvPr>
            <p:ph type="sldNum" sz="quarter" idx="12"/>
          </p:nvPr>
        </p:nvSpPr>
        <p:spPr>
          <a:ln/>
        </p:spPr>
        <p:txBody>
          <a:bodyPr/>
          <a:lstStyle>
            <a:lvl1pPr>
              <a:defRPr/>
            </a:lvl1pPr>
          </a:lstStyle>
          <a:p>
            <a:pPr>
              <a:defRPr/>
            </a:pPr>
            <a:fld id="{47A557AB-8728-4AFC-84CA-DEC6BCE1480E}" type="slidenum">
              <a:rPr lang="ru-RU" altLang="en-US"/>
              <a:pPr>
                <a:defRPr/>
              </a:pPr>
              <a:t>‹#›</a:t>
            </a:fld>
            <a:endParaRPr lang="ru-RU" altLang="en-US"/>
          </a:p>
        </p:txBody>
      </p:sp>
    </p:spTree>
    <p:extLst>
      <p:ext uri="{BB962C8B-B14F-4D97-AF65-F5344CB8AC3E}">
        <p14:creationId xmlns:p14="http://schemas.microsoft.com/office/powerpoint/2010/main" val="32403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56285DC9-F1C7-3F28-DCF2-710607134C97}"/>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30BFE54F-CF2E-9B3C-AE78-3D81B445166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C8D76356-A0EB-8395-A087-10C5D1761D1E}"/>
              </a:ext>
            </a:extLst>
          </p:cNvPr>
          <p:cNvSpPr>
            <a:spLocks noGrp="1" noChangeArrowheads="1"/>
          </p:cNvSpPr>
          <p:nvPr>
            <p:ph type="sldNum" sz="quarter" idx="12"/>
          </p:nvPr>
        </p:nvSpPr>
        <p:spPr>
          <a:ln/>
        </p:spPr>
        <p:txBody>
          <a:bodyPr/>
          <a:lstStyle>
            <a:lvl1pPr>
              <a:defRPr/>
            </a:lvl1pPr>
          </a:lstStyle>
          <a:p>
            <a:pPr>
              <a:defRPr/>
            </a:pPr>
            <a:fld id="{50774A8B-C3DF-4D01-985B-9BC3270A4A6F}" type="slidenum">
              <a:rPr lang="ru-RU" altLang="en-US"/>
              <a:pPr>
                <a:defRPr/>
              </a:pPr>
              <a:t>‹#›</a:t>
            </a:fld>
            <a:endParaRPr lang="ru-RU" altLang="en-US"/>
          </a:p>
        </p:txBody>
      </p:sp>
    </p:spTree>
    <p:extLst>
      <p:ext uri="{BB962C8B-B14F-4D97-AF65-F5344CB8AC3E}">
        <p14:creationId xmlns:p14="http://schemas.microsoft.com/office/powerpoint/2010/main" val="399775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A542BF-F323-7E69-F45D-6E4016DB218E}"/>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38883EE8-278C-FEE4-6749-D804B728345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D1B43AF2-9E69-E699-3459-A35358398D7B}"/>
              </a:ext>
            </a:extLst>
          </p:cNvPr>
          <p:cNvSpPr>
            <a:spLocks noGrp="1" noChangeArrowheads="1"/>
          </p:cNvSpPr>
          <p:nvPr>
            <p:ph type="sldNum" sz="quarter" idx="12"/>
          </p:nvPr>
        </p:nvSpPr>
        <p:spPr>
          <a:ln/>
        </p:spPr>
        <p:txBody>
          <a:bodyPr/>
          <a:lstStyle>
            <a:lvl1pPr>
              <a:defRPr/>
            </a:lvl1pPr>
          </a:lstStyle>
          <a:p>
            <a:pPr>
              <a:defRPr/>
            </a:pPr>
            <a:fld id="{C0039CCE-F396-41E2-BC0A-23DE435222B1}" type="slidenum">
              <a:rPr lang="ru-RU" altLang="en-US"/>
              <a:pPr>
                <a:defRPr/>
              </a:pPr>
              <a:t>‹#›</a:t>
            </a:fld>
            <a:endParaRPr lang="ru-RU" altLang="en-US"/>
          </a:p>
        </p:txBody>
      </p:sp>
    </p:spTree>
    <p:extLst>
      <p:ext uri="{BB962C8B-B14F-4D97-AF65-F5344CB8AC3E}">
        <p14:creationId xmlns:p14="http://schemas.microsoft.com/office/powerpoint/2010/main" val="397553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75379C4C-8EF9-3016-47A0-CC3B580A65FA}"/>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A4C2F29B-5C5B-2AB9-3BEF-267FBAF39C5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F3A74252-EBB0-99B3-E4C2-64A00F45F80C}"/>
              </a:ext>
            </a:extLst>
          </p:cNvPr>
          <p:cNvSpPr>
            <a:spLocks noGrp="1" noChangeArrowheads="1"/>
          </p:cNvSpPr>
          <p:nvPr>
            <p:ph type="sldNum" sz="quarter" idx="12"/>
          </p:nvPr>
        </p:nvSpPr>
        <p:spPr>
          <a:ln/>
        </p:spPr>
        <p:txBody>
          <a:bodyPr/>
          <a:lstStyle>
            <a:lvl1pPr>
              <a:defRPr/>
            </a:lvl1pPr>
          </a:lstStyle>
          <a:p>
            <a:pPr>
              <a:defRPr/>
            </a:pPr>
            <a:fld id="{CCA56AD9-06E0-477D-93B9-DA0E12164E8E}" type="slidenum">
              <a:rPr lang="ru-RU" altLang="en-US"/>
              <a:pPr>
                <a:defRPr/>
              </a:pPr>
              <a:t>‹#›</a:t>
            </a:fld>
            <a:endParaRPr lang="ru-RU" altLang="en-US"/>
          </a:p>
        </p:txBody>
      </p:sp>
    </p:spTree>
    <p:extLst>
      <p:ext uri="{BB962C8B-B14F-4D97-AF65-F5344CB8AC3E}">
        <p14:creationId xmlns:p14="http://schemas.microsoft.com/office/powerpoint/2010/main" val="336256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E11AB940-DBC3-6197-ADDC-A1D8BE952CF6}"/>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91528B68-C395-C6FC-6DAD-48904BED8D5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91876A69-F6F6-64E7-0EB4-D72532D43059}"/>
              </a:ext>
            </a:extLst>
          </p:cNvPr>
          <p:cNvSpPr>
            <a:spLocks noGrp="1" noChangeArrowheads="1"/>
          </p:cNvSpPr>
          <p:nvPr>
            <p:ph type="sldNum" sz="quarter" idx="12"/>
          </p:nvPr>
        </p:nvSpPr>
        <p:spPr>
          <a:ln/>
        </p:spPr>
        <p:txBody>
          <a:bodyPr/>
          <a:lstStyle>
            <a:lvl1pPr>
              <a:defRPr/>
            </a:lvl1pPr>
          </a:lstStyle>
          <a:p>
            <a:pPr>
              <a:defRPr/>
            </a:pPr>
            <a:fld id="{86775556-4EEB-45BC-8EBD-42AF4EB6325E}" type="slidenum">
              <a:rPr lang="ru-RU" altLang="en-US"/>
              <a:pPr>
                <a:defRPr/>
              </a:pPr>
              <a:t>‹#›</a:t>
            </a:fld>
            <a:endParaRPr lang="ru-RU" altLang="en-US"/>
          </a:p>
        </p:txBody>
      </p:sp>
    </p:spTree>
    <p:extLst>
      <p:ext uri="{BB962C8B-B14F-4D97-AF65-F5344CB8AC3E}">
        <p14:creationId xmlns:p14="http://schemas.microsoft.com/office/powerpoint/2010/main" val="368050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13FAAE-1FF7-0D4B-C53E-6949566F0FA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027" name="Rectangle 3">
            <a:extLst>
              <a:ext uri="{FF2B5EF4-FFF2-40B4-BE49-F238E27FC236}">
                <a16:creationId xmlns:a16="http://schemas.microsoft.com/office/drawing/2014/main" id="{4B7A0A30-0FB5-5369-9522-8B9E6B16163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1028" name="Rectangle 4">
            <a:extLst>
              <a:ext uri="{FF2B5EF4-FFF2-40B4-BE49-F238E27FC236}">
                <a16:creationId xmlns:a16="http://schemas.microsoft.com/office/drawing/2014/main" id="{8D1F5E11-3BE2-861F-29C6-364951ED09D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1029" name="Rectangle 5">
            <a:extLst>
              <a:ext uri="{FF2B5EF4-FFF2-40B4-BE49-F238E27FC236}">
                <a16:creationId xmlns:a16="http://schemas.microsoft.com/office/drawing/2014/main" id="{B9A2BB2B-E0A0-AF04-5EC4-639C57DEFE9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1030" name="Rectangle 6">
            <a:extLst>
              <a:ext uri="{FF2B5EF4-FFF2-40B4-BE49-F238E27FC236}">
                <a16:creationId xmlns:a16="http://schemas.microsoft.com/office/drawing/2014/main" id="{B4B8F44B-AA66-52E0-86B8-5D1772343EA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2A9BA48-8EA4-49CF-A439-9296D237EF87}"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ancelaria@icfs.gov.md"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facebook.com/people/Inspectoratul-Control-Financiar-de-Stat/61562562351594/?_rdr" TargetMode="External"/><Relationship Id="rId2" Type="http://schemas.openxmlformats.org/officeDocument/2006/relationships/hyperlink" Target="https://icfs.gov.md/"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cancelaria@icfs.gov.m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a:extLst>
              <a:ext uri="{FF2B5EF4-FFF2-40B4-BE49-F238E27FC236}">
                <a16:creationId xmlns:a16="http://schemas.microsoft.com/office/drawing/2014/main" id="{6FA13BAE-E0BC-5714-8F80-55FEE52A8D36}"/>
              </a:ext>
            </a:extLst>
          </p:cNvPr>
          <p:cNvSpPr>
            <a:spLocks noGrp="1" noChangeArrowheads="1"/>
          </p:cNvSpPr>
          <p:nvPr>
            <p:ph type="ctrTitle"/>
          </p:nvPr>
        </p:nvSpPr>
        <p:spPr>
          <a:xfrm>
            <a:off x="1188718" y="378119"/>
            <a:ext cx="6622464" cy="762000"/>
          </a:xfrm>
        </p:spPr>
        <p:txBody>
          <a:bodyPr/>
          <a:lstStyle/>
          <a:p>
            <a:pPr eaLnBrk="1" hangingPunct="1"/>
            <a:r>
              <a:rPr lang="ro-RO" altLang="en-US" sz="2800" b="1" dirty="0" smtClean="0">
                <a:latin typeface="Calibri" panose="020F0502020204030204" pitchFamily="34" charset="0"/>
                <a:cs typeface="Calibri" panose="020F0502020204030204" pitchFamily="34" charset="0"/>
              </a:rPr>
              <a:t>MINISTERUL FINANȚELOR</a:t>
            </a:r>
            <a:r>
              <a:rPr lang="ro-RO" altLang="en-US" sz="2500" b="1" dirty="0" smtClean="0">
                <a:latin typeface="Calibri" panose="020F0502020204030204" pitchFamily="34" charset="0"/>
                <a:cs typeface="Calibri" panose="020F0502020204030204" pitchFamily="34" charset="0"/>
              </a:rPr>
              <a:t/>
            </a:r>
            <a:br>
              <a:rPr lang="ro-RO" altLang="en-US" sz="2500" b="1" dirty="0" smtClean="0">
                <a:latin typeface="Calibri" panose="020F0502020204030204" pitchFamily="34" charset="0"/>
                <a:cs typeface="Calibri" panose="020F0502020204030204" pitchFamily="34" charset="0"/>
              </a:rPr>
            </a:br>
            <a:r>
              <a:rPr lang="ro-RO" altLang="en-US" sz="2500" b="1" dirty="0" smtClean="0">
                <a:latin typeface="Calibri" panose="020F0502020204030204" pitchFamily="34" charset="0"/>
                <a:cs typeface="Calibri" panose="020F0502020204030204" pitchFamily="34" charset="0"/>
              </a:rPr>
              <a:t>INSPECTORATUL </a:t>
            </a:r>
            <a:r>
              <a:rPr lang="ro-RO" altLang="en-US" sz="2500" b="1" dirty="0">
                <a:latin typeface="Calibri" panose="020F0502020204030204" pitchFamily="34" charset="0"/>
                <a:cs typeface="Calibri" panose="020F0502020204030204" pitchFamily="34" charset="0"/>
              </a:rPr>
              <a:t>CONTROL FINANCIAR DE STAT</a:t>
            </a:r>
            <a:endParaRPr lang="ru-RU" altLang="en-US" sz="2500" b="1" dirty="0">
              <a:latin typeface="Calibri" panose="020F0502020204030204" pitchFamily="34" charset="0"/>
              <a:cs typeface="Calibri" panose="020F0502020204030204" pitchFamily="34" charset="0"/>
            </a:endParaRPr>
          </a:p>
        </p:txBody>
      </p:sp>
      <p:sp>
        <p:nvSpPr>
          <p:cNvPr id="3075" name="Подзаголовок 2">
            <a:extLst>
              <a:ext uri="{FF2B5EF4-FFF2-40B4-BE49-F238E27FC236}">
                <a16:creationId xmlns:a16="http://schemas.microsoft.com/office/drawing/2014/main" id="{994E1417-9A9A-58DC-5F7D-B02A41495090}"/>
              </a:ext>
            </a:extLst>
          </p:cNvPr>
          <p:cNvSpPr>
            <a:spLocks noGrp="1" noChangeArrowheads="1"/>
          </p:cNvSpPr>
          <p:nvPr>
            <p:ph type="subTitle" idx="1"/>
          </p:nvPr>
        </p:nvSpPr>
        <p:spPr>
          <a:xfrm>
            <a:off x="152400" y="2431799"/>
            <a:ext cx="8861938" cy="1683001"/>
          </a:xfrm>
        </p:spPr>
        <p:txBody>
          <a:bodyPr/>
          <a:lstStyle/>
          <a:p>
            <a:pPr eaLnBrk="1" hangingPunct="1"/>
            <a:r>
              <a:rPr lang="ro-RO" altLang="en-US" sz="3600" b="1" dirty="0" smtClean="0">
                <a:latin typeface="Calibri" panose="020F0502020204030204" pitchFamily="34" charset="0"/>
                <a:cs typeface="Calibri" panose="020F0502020204030204" pitchFamily="34" charset="0"/>
              </a:rPr>
              <a:t>Încălcări </a:t>
            </a:r>
            <a:r>
              <a:rPr lang="ro-RO" altLang="en-US" sz="3600" b="1" dirty="0">
                <a:latin typeface="Calibri" panose="020F0502020204030204" pitchFamily="34" charset="0"/>
                <a:cs typeface="Calibri" panose="020F0502020204030204" pitchFamily="34" charset="0"/>
              </a:rPr>
              <a:t>sistemice constatate </a:t>
            </a:r>
            <a:r>
              <a:rPr lang="ro-RO" altLang="en-US" sz="3600" b="1" dirty="0" smtClean="0">
                <a:latin typeface="Calibri" panose="020F0502020204030204" pitchFamily="34" charset="0"/>
                <a:cs typeface="Calibri" panose="020F0502020204030204" pitchFamily="34" charset="0"/>
              </a:rPr>
              <a:t>în </a:t>
            </a:r>
            <a:r>
              <a:rPr lang="ro-RO" altLang="en-US" sz="3600" b="1" dirty="0">
                <a:latin typeface="Calibri" panose="020F0502020204030204" pitchFamily="34" charset="0"/>
                <a:cs typeface="Calibri" panose="020F0502020204030204" pitchFamily="34" charset="0"/>
              </a:rPr>
              <a:t>cadrul inspectărilor </a:t>
            </a:r>
            <a:r>
              <a:rPr lang="ro-RO" altLang="en-US" sz="3600" b="1" dirty="0" smtClean="0">
                <a:latin typeface="Calibri" panose="020F0502020204030204" pitchFamily="34" charset="0"/>
                <a:cs typeface="Calibri" panose="020F0502020204030204" pitchFamily="34" charset="0"/>
              </a:rPr>
              <a:t>financiare efectuate </a:t>
            </a:r>
            <a:r>
              <a:rPr lang="ro-RO" altLang="en-US" sz="3600" b="1" dirty="0">
                <a:latin typeface="Calibri" panose="020F0502020204030204" pitchFamily="34" charset="0"/>
                <a:cs typeface="Calibri" panose="020F0502020204030204" pitchFamily="34" charset="0"/>
              </a:rPr>
              <a:t>la </a:t>
            </a:r>
            <a:r>
              <a:rPr lang="ro-RO" altLang="en-US" sz="3600" b="1" dirty="0" smtClean="0">
                <a:latin typeface="Calibri" panose="020F0502020204030204" pitchFamily="34" charset="0"/>
                <a:cs typeface="Calibri" panose="020F0502020204030204" pitchFamily="34" charset="0"/>
              </a:rPr>
              <a:t>APL</a:t>
            </a:r>
          </a:p>
          <a:p>
            <a:pPr eaLnBrk="1" hangingPunct="1"/>
            <a:r>
              <a:rPr lang="ro-RO" altLang="en-US" sz="2400" i="1" dirty="0" smtClean="0">
                <a:latin typeface="Calibri" panose="020F0502020204030204" pitchFamily="34" charset="0"/>
                <a:cs typeface="Calibri" panose="020F0502020204030204" pitchFamily="34" charset="0"/>
              </a:rPr>
              <a:t>(aferent situației din 31.07.2025)</a:t>
            </a:r>
            <a:endParaRPr lang="ro-RO" altLang="en-US" sz="2400" i="1" dirty="0">
              <a:latin typeface="Calibri" panose="020F0502020204030204" pitchFamily="34" charset="0"/>
              <a:cs typeface="Calibri" panose="020F0502020204030204" pitchFamily="34" charset="0"/>
            </a:endParaRPr>
          </a:p>
        </p:txBody>
      </p:sp>
      <p:pic>
        <p:nvPicPr>
          <p:cNvPr id="3" name="Imagine 2">
            <a:extLst>
              <a:ext uri="{FF2B5EF4-FFF2-40B4-BE49-F238E27FC236}">
                <a16:creationId xmlns:a16="http://schemas.microsoft.com/office/drawing/2014/main" id="{D4A62EB3-1F94-77E8-38EA-DECEB433A8AC}"/>
              </a:ext>
            </a:extLst>
          </p:cNvPr>
          <p:cNvPicPr>
            <a:picLocks noChangeAspect="1"/>
          </p:cNvPicPr>
          <p:nvPr/>
        </p:nvPicPr>
        <p:blipFill>
          <a:blip r:embed="rId3"/>
          <a:stretch>
            <a:fillRect/>
          </a:stretch>
        </p:blipFill>
        <p:spPr>
          <a:xfrm>
            <a:off x="7917985" y="152399"/>
            <a:ext cx="1096353" cy="1213439"/>
          </a:xfrm>
          <a:prstGeom prst="rect">
            <a:avLst/>
          </a:prstGeom>
        </p:spPr>
      </p:pic>
      <p:sp>
        <p:nvSpPr>
          <p:cNvPr id="5" name="Freeform 3">
            <a:extLst>
              <a:ext uri="{FF2B5EF4-FFF2-40B4-BE49-F238E27FC236}">
                <a16:creationId xmlns:a16="http://schemas.microsoft.com/office/drawing/2014/main" id="{B5697761-1ACD-4F60-A1A7-EB41AC768C0D}"/>
              </a:ext>
            </a:extLst>
          </p:cNvPr>
          <p:cNvSpPr/>
          <p:nvPr/>
        </p:nvSpPr>
        <p:spPr>
          <a:xfrm>
            <a:off x="1032850" y="1218360"/>
            <a:ext cx="6934200" cy="294956"/>
          </a:xfrm>
          <a:custGeom>
            <a:avLst/>
            <a:gdLst/>
            <a:ahLst/>
            <a:cxnLst/>
            <a:rect l="l" t="t" r="r" b="b"/>
            <a:pathLst>
              <a:path w="11631136" h="434570">
                <a:moveTo>
                  <a:pt x="0" y="0"/>
                </a:moveTo>
                <a:lnTo>
                  <a:pt x="11631135" y="0"/>
                </a:lnTo>
                <a:lnTo>
                  <a:pt x="11631135" y="434570"/>
                </a:lnTo>
                <a:lnTo>
                  <a:pt x="0" y="434570"/>
                </a:lnTo>
                <a:lnTo>
                  <a:pt x="0" y="0"/>
                </a:lnTo>
                <a:close/>
              </a:path>
            </a:pathLst>
          </a:custGeom>
          <a:blipFill>
            <a:blip r:embed="rId4"/>
            <a:stretch>
              <a:fillRect/>
            </a:stretch>
          </a:blipFill>
        </p:spPr>
        <p:txBody>
          <a:bodyPr/>
          <a:lstStyle/>
          <a:p>
            <a:endParaRPr lang="ro-RO">
              <a:latin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B8BA3BB5-4E5E-E95F-C547-399798C3186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59" y="60593"/>
            <a:ext cx="1032292" cy="1305245"/>
          </a:xfrm>
          <a:prstGeom prst="rect">
            <a:avLst/>
          </a:prstGeom>
        </p:spPr>
      </p:pic>
      <p:sp>
        <p:nvSpPr>
          <p:cNvPr id="8" name="Подзаголовок 2">
            <a:extLst>
              <a:ext uri="{FF2B5EF4-FFF2-40B4-BE49-F238E27FC236}">
                <a16:creationId xmlns:a16="http://schemas.microsoft.com/office/drawing/2014/main" id="{994E1417-9A9A-58DC-5F7D-B02A41495090}"/>
              </a:ext>
            </a:extLst>
          </p:cNvPr>
          <p:cNvSpPr txBox="1">
            <a:spLocks noChangeArrowheads="1"/>
          </p:cNvSpPr>
          <p:nvPr/>
        </p:nvSpPr>
        <p:spPr bwMode="auto">
          <a:xfrm>
            <a:off x="609600" y="61722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eaLnBrk="1" hangingPunct="1"/>
            <a:r>
              <a:rPr lang="ro-RO" altLang="en-US" sz="1400" b="1" kern="0" dirty="0" smtClean="0">
                <a:latin typeface="Calibri" panose="020F0502020204030204" pitchFamily="34" charset="0"/>
                <a:cs typeface="Calibri" panose="020F0502020204030204" pitchFamily="34" charset="0"/>
              </a:rPr>
              <a:t>MD-2012, mun. Chișinău, str. Alexandru cel Bun, 48</a:t>
            </a:r>
          </a:p>
          <a:p>
            <a:pPr eaLnBrk="1" hangingPunct="1"/>
            <a:r>
              <a:rPr lang="ro-RO" altLang="en-US" sz="1400" b="1" kern="0" dirty="0" smtClean="0">
                <a:latin typeface="Calibri" panose="020F0502020204030204" pitchFamily="34" charset="0"/>
                <a:cs typeface="Calibri" panose="020F0502020204030204" pitchFamily="34" charset="0"/>
              </a:rPr>
              <a:t>tel: 022 222670, fax: 022 220775, e-mail: </a:t>
            </a:r>
            <a:r>
              <a:rPr lang="ro-RO" altLang="en-US" sz="1400" b="1" u="sng" kern="0" dirty="0" smtClean="0">
                <a:solidFill>
                  <a:srgbClr val="2614AC"/>
                </a:solidFill>
                <a:latin typeface="Calibri" panose="020F0502020204030204" pitchFamily="34" charset="0"/>
                <a:cs typeface="Calibri" panose="020F0502020204030204" pitchFamily="34" charset="0"/>
                <a:hlinkClick r:id="rId6"/>
              </a:rPr>
              <a:t>cancelaria@icfs.gov.md</a:t>
            </a:r>
            <a:endParaRPr lang="ro-RO" altLang="en-US" sz="1400" b="1" kern="0" dirty="0">
              <a:solidFill>
                <a:srgbClr val="2614AC"/>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oogle Shape;274;p29"/>
          <p:cNvGraphicFramePr/>
          <p:nvPr>
            <p:extLst>
              <p:ext uri="{D42A27DB-BD31-4B8C-83A1-F6EECF244321}">
                <p14:modId xmlns:p14="http://schemas.microsoft.com/office/powerpoint/2010/main" val="4067287695"/>
              </p:ext>
            </p:extLst>
          </p:nvPr>
        </p:nvGraphicFramePr>
        <p:xfrm>
          <a:off x="152400" y="1129731"/>
          <a:ext cx="8839200" cy="5271069"/>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280713">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00000"/>
                        </a:lnSpc>
                        <a:spcBef>
                          <a:spcPts val="0"/>
                        </a:spcBef>
                        <a:spcAft>
                          <a:spcPts val="0"/>
                        </a:spcAft>
                        <a:buNone/>
                      </a:pPr>
                      <a:r>
                        <a:rPr lang="ro-RO" altLang="ru-RU" sz="1800" b="1" kern="0" dirty="0" smtClean="0">
                          <a:solidFill>
                            <a:srgbClr val="FF0000"/>
                          </a:solidFill>
                          <a:latin typeface="Calibri" panose="020F0502020204030204" pitchFamily="34" charset="0"/>
                          <a:cs typeface="Calibri" panose="020F0502020204030204" pitchFamily="34" charset="0"/>
                        </a:rPr>
                        <a:t>1.7. </a:t>
                      </a:r>
                      <a:r>
                        <a:rPr lang="pt-BR" altLang="ru-RU" sz="1800" b="1" kern="0" dirty="0" smtClean="0">
                          <a:solidFill>
                            <a:srgbClr val="FF0000"/>
                          </a:solidFill>
                          <a:latin typeface="Calibri" panose="020F0502020204030204" pitchFamily="34" charset="0"/>
                          <a:cs typeface="Calibri" panose="020F0502020204030204" pitchFamily="34" charset="0"/>
                        </a:rPr>
                        <a:t>Alocarea mijloacelor financiare contrar destinației, pentru finanțarea unor activități ce nu țin de APL</a:t>
                      </a:r>
                      <a:r>
                        <a:rPr lang="ro-RO" altLang="ru-RU" sz="1800" b="1" kern="0" dirty="0" smtClean="0">
                          <a:solidFill>
                            <a:srgbClr val="FF0000"/>
                          </a:solidFill>
                          <a:latin typeface="Calibri" panose="020F0502020204030204" pitchFamily="34" charset="0"/>
                          <a:cs typeface="Calibri" panose="020F0502020204030204" pitchFamily="34" charset="0"/>
                        </a:rPr>
                        <a:t>.</a:t>
                      </a:r>
                    </a:p>
                    <a:p>
                      <a:pPr marL="0" lvl="0" indent="0" algn="l" rtl="0">
                        <a:lnSpc>
                          <a:spcPct val="100000"/>
                        </a:lnSpc>
                        <a:spcBef>
                          <a:spcPts val="0"/>
                        </a:spcBef>
                        <a:spcAft>
                          <a:spcPts val="0"/>
                        </a:spcAft>
                        <a:buNone/>
                      </a:pPr>
                      <a:r>
                        <a:rPr lang="ro-RO" altLang="ru-RU" sz="1800" b="0" i="1" kern="0" dirty="0" smtClean="0">
                          <a:solidFill>
                            <a:srgbClr val="FF0000"/>
                          </a:solidFill>
                          <a:latin typeface="Calibri" panose="020F0502020204030204" pitchFamily="34" charset="0"/>
                          <a:cs typeface="Calibri" panose="020F0502020204030204" pitchFamily="34" charset="0"/>
                        </a:rPr>
                        <a:t>Exemplu: alocarea fondurilor</a:t>
                      </a:r>
                      <a:r>
                        <a:rPr lang="ro-RO" altLang="ru-RU" sz="1800" b="0" i="1" kern="0" baseline="0" dirty="0" smtClean="0">
                          <a:solidFill>
                            <a:srgbClr val="FF0000"/>
                          </a:solidFill>
                          <a:latin typeface="Calibri" panose="020F0502020204030204" pitchFamily="34" charset="0"/>
                          <a:cs typeface="Calibri" panose="020F0502020204030204" pitchFamily="34" charset="0"/>
                        </a:rPr>
                        <a:t> unor asociații obștești.</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87831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0" dirty="0" smtClean="0">
                          <a:solidFill>
                            <a:schemeClr val="tx1"/>
                          </a:solidFill>
                          <a:latin typeface="Calibri" panose="020F0502020204030204" pitchFamily="34" charset="0"/>
                          <a:ea typeface="+mn-ea"/>
                          <a:cs typeface="Calibri" panose="020F0502020204030204" pitchFamily="34" charset="0"/>
                        </a:rPr>
                        <a:t>Legea privind finanțele publice locale nr. 397/2003</a:t>
                      </a:r>
                      <a:endParaRPr lang="ro-RO" sz="18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75663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MD" altLang="en-US" sz="1800" kern="0" dirty="0" smtClean="0">
                          <a:latin typeface="Calibri" panose="020F0502020204030204" pitchFamily="34" charset="0"/>
                          <a:cs typeface="Calibri" panose="020F0502020204030204" pitchFamily="34" charset="0"/>
                        </a:rPr>
                        <a:t>Art. 8 alin. (1): </a:t>
                      </a:r>
                      <a:r>
                        <a:rPr lang="ro-MD" altLang="en-US" sz="1800" b="1" u="sng" kern="0" dirty="0" smtClean="0">
                          <a:latin typeface="Calibri" panose="020F0502020204030204" pitchFamily="34" charset="0"/>
                          <a:cs typeface="Calibri" panose="020F0502020204030204" pitchFamily="34" charset="0"/>
                        </a:rPr>
                        <a:t>În bugetele locale se </a:t>
                      </a:r>
                      <a:r>
                        <a:rPr lang="ro-MD" altLang="en-US" sz="1800" b="1" u="sng" kern="0" smtClean="0">
                          <a:latin typeface="Calibri" panose="020F0502020204030204" pitchFamily="34" charset="0"/>
                          <a:cs typeface="Calibri" panose="020F0502020204030204" pitchFamily="34" charset="0"/>
                        </a:rPr>
                        <a:t>prevăd alocații </a:t>
                      </a:r>
                      <a:r>
                        <a:rPr lang="ro-MD" altLang="en-US" sz="1800" b="1" u="sng" kern="0" dirty="0" smtClean="0">
                          <a:latin typeface="Calibri" panose="020F0502020204030204" pitchFamily="34" charset="0"/>
                          <a:cs typeface="Calibri" panose="020F0502020204030204" pitchFamily="34" charset="0"/>
                        </a:rPr>
                        <a:t>necesare pentru </a:t>
                      </a:r>
                      <a:r>
                        <a:rPr lang="ro-MD" altLang="en-US" sz="1800" b="1" u="sng" kern="0" smtClean="0">
                          <a:latin typeface="Calibri" panose="020F0502020204030204" pitchFamily="34" charset="0"/>
                          <a:cs typeface="Calibri" panose="020F0502020204030204" pitchFamily="34" charset="0"/>
                        </a:rPr>
                        <a:t>realizarea funcțiilor autorităților administrațiilor </a:t>
                      </a:r>
                      <a:r>
                        <a:rPr lang="ro-MD" altLang="en-US" sz="1800" b="1" u="sng" kern="0" dirty="0" smtClean="0">
                          <a:latin typeface="Calibri" panose="020F0502020204030204" pitchFamily="34" charset="0"/>
                          <a:cs typeface="Calibri" panose="020F0502020204030204" pitchFamily="34" charset="0"/>
                        </a:rPr>
                        <a:t>publice locale</a:t>
                      </a:r>
                      <a:r>
                        <a:rPr lang="ro-MD" altLang="en-US" sz="1800" kern="0" smtClean="0">
                          <a:latin typeface="Calibri" panose="020F0502020204030204" pitchFamily="34" charset="0"/>
                          <a:cs typeface="Calibri" panose="020F0502020204030204" pitchFamily="34" charset="0"/>
                        </a:rPr>
                        <a:t>, ținându-se </a:t>
                      </a:r>
                      <a:r>
                        <a:rPr lang="ro-MD" altLang="en-US" sz="1800" kern="0" dirty="0" smtClean="0">
                          <a:latin typeface="Calibri" panose="020F0502020204030204" pitchFamily="34" charset="0"/>
                          <a:cs typeface="Calibri" panose="020F0502020204030204" pitchFamily="34" charset="0"/>
                        </a:rPr>
                        <a:t>cont la planificare de </a:t>
                      </a:r>
                      <a:r>
                        <a:rPr lang="ro-MD" altLang="en-US" sz="1800" kern="0" smtClean="0">
                          <a:latin typeface="Calibri" panose="020F0502020204030204" pitchFamily="34" charset="0"/>
                          <a:cs typeface="Calibri" panose="020F0502020204030204" pitchFamily="34" charset="0"/>
                        </a:rPr>
                        <a:t>respectarea priorităților </a:t>
                      </a:r>
                      <a:r>
                        <a:rPr lang="ro-MD" altLang="en-US" sz="1800" kern="0" dirty="0" smtClean="0">
                          <a:latin typeface="Calibri" panose="020F0502020204030204" pitchFamily="34" charset="0"/>
                          <a:cs typeface="Calibri" panose="020F0502020204030204" pitchFamily="34" charset="0"/>
                        </a:rPr>
                        <a:t>în alocarea cheltuielilor.</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355398">
                <a:tc>
                  <a:txBody>
                    <a:bodyPr/>
                    <a:lstStyle/>
                    <a:p>
                      <a:pPr marL="0" lvl="0" indent="0" algn="l" rtl="0">
                        <a:lnSpc>
                          <a:spcPct val="115000"/>
                        </a:lnSpc>
                        <a:spcBef>
                          <a:spcPts val="0"/>
                        </a:spcBef>
                        <a:spcAft>
                          <a:spcPts val="0"/>
                        </a:spcAft>
                        <a:buNone/>
                      </a:pPr>
                      <a:r>
                        <a:rPr lang="ro-RO" sz="18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4000"/>
                        </a:lnSpc>
                        <a:spcBef>
                          <a:spcPts val="0"/>
                        </a:spcBef>
                        <a:spcAft>
                          <a:spcPts val="1600"/>
                        </a:spcAft>
                        <a:buClrTx/>
                        <a:buSzTx/>
                        <a:buFontTx/>
                        <a:buNone/>
                        <a:tabLst/>
                        <a:defRPr/>
                      </a:pPr>
                      <a:r>
                        <a:rPr lang="ro-RO" altLang="en-US" sz="1800" kern="0" dirty="0" smtClean="0">
                          <a:solidFill>
                            <a:schemeClr val="tx1"/>
                          </a:solidFill>
                          <a:latin typeface="Calibri" panose="020F0502020204030204" pitchFamily="34" charset="0"/>
                          <a:ea typeface="+mn-ea"/>
                          <a:cs typeface="Calibri" panose="020F0502020204030204" pitchFamily="34" charset="0"/>
                        </a:rPr>
                        <a:t>E</a:t>
                      </a:r>
                      <a:r>
                        <a:rPr lang="ro-RO" sz="1800" kern="0" dirty="0" smtClean="0">
                          <a:solidFill>
                            <a:schemeClr val="tx1"/>
                          </a:solidFill>
                          <a:latin typeface="Calibri" panose="020F0502020204030204" pitchFamily="34" charset="0"/>
                          <a:ea typeface="+mn-ea"/>
                          <a:cs typeface="Calibri" panose="020F0502020204030204" pitchFamily="34" charset="0"/>
                        </a:rPr>
                        <a:t>laborarea</a:t>
                      </a:r>
                      <a:r>
                        <a:rPr lang="ro-MD" sz="1800" kern="0" dirty="0" smtClean="0">
                          <a:solidFill>
                            <a:schemeClr val="tx1"/>
                          </a:solidFill>
                          <a:latin typeface="Calibri" panose="020F0502020204030204" pitchFamily="34" charset="0"/>
                          <a:ea typeface="+mn-ea"/>
                          <a:cs typeface="Calibri" panose="020F0502020204030204" pitchFamily="34" charset="0"/>
                        </a:rPr>
                        <a:t> bugetului conform prevederilor legale, în baza clasificației bugetare și a metodologiei bugetare aprobate de Ministerul Finanțelor.</a:t>
                      </a:r>
                      <a:endParaRPr lang="ro-RO" sz="18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3" name="Прямоугольник 12"/>
          <p:cNvSpPr/>
          <p:nvPr/>
        </p:nvSpPr>
        <p:spPr>
          <a:xfrm>
            <a:off x="914400" y="304800"/>
            <a:ext cx="7543800" cy="369332"/>
          </a:xfrm>
          <a:prstGeom prst="rect">
            <a:avLst/>
          </a:prstGeom>
        </p:spPr>
        <p:txBody>
          <a:bodyPr wrap="square">
            <a:spAutoFit/>
          </a:bodyPr>
          <a:lstStyle/>
          <a:p>
            <a:pPr algn="ctr"/>
            <a:r>
              <a:rPr lang="ro-RO" altLang="ru-RU" b="1" dirty="0">
                <a:latin typeface="Calibri" panose="020F0502020204030204" pitchFamily="34" charset="0"/>
                <a:cs typeface="Calibri" panose="020F0502020204030204" pitchFamily="34" charset="0"/>
              </a:rPr>
              <a:t>1. P</a:t>
            </a:r>
            <a:r>
              <a:rPr lang="en-US" altLang="ru-RU" b="1" dirty="0">
                <a:latin typeface="Calibri" panose="020F0502020204030204" pitchFamily="34" charset="0"/>
                <a:cs typeface="Calibri" panose="020F0502020204030204" pitchFamily="34" charset="0"/>
              </a:rPr>
              <a:t>ROCES</a:t>
            </a:r>
            <a:r>
              <a:rPr lang="ro-RO" altLang="ru-RU" b="1" dirty="0">
                <a:latin typeface="Calibri" panose="020F0502020204030204" pitchFamily="34" charset="0"/>
                <a:cs typeface="Calibri" panose="020F0502020204030204" pitchFamily="34" charset="0"/>
              </a:rPr>
              <a:t>ELE </a:t>
            </a:r>
            <a:r>
              <a:rPr lang="en-US" altLang="ru-RU" b="1" dirty="0">
                <a:latin typeface="Calibri" panose="020F0502020204030204" pitchFamily="34" charset="0"/>
                <a:cs typeface="Calibri" panose="020F0502020204030204" pitchFamily="34" charset="0"/>
              </a:rPr>
              <a:t>DE ELABORARE </a:t>
            </a:r>
            <a:r>
              <a:rPr lang="ro-RO" altLang="ru-RU" b="1" dirty="0">
                <a:latin typeface="Calibri" panose="020F0502020204030204" pitchFamily="34" charset="0"/>
                <a:cs typeface="Calibri" panose="020F0502020204030204" pitchFamily="34" charset="0"/>
              </a:rPr>
              <a:t>ȘI EXECUTARE BUGETARĂ</a:t>
            </a:r>
            <a:endParaRPr lang="ru-RU" dirty="0">
              <a:latin typeface="Calibri" panose="020F0502020204030204" pitchFamily="34" charset="0"/>
              <a:cs typeface="Calibri" panose="020F0502020204030204" pitchFamily="34" charset="0"/>
            </a:endParaRPr>
          </a:p>
        </p:txBody>
      </p:sp>
      <p:pic>
        <p:nvPicPr>
          <p:cNvPr id="14" name="Рисунок 13"/>
          <p:cNvPicPr>
            <a:picLocks noChangeAspect="1"/>
          </p:cNvPicPr>
          <p:nvPr/>
        </p:nvPicPr>
        <p:blipFill>
          <a:blip r:embed="rId2"/>
          <a:stretch>
            <a:fillRect/>
          </a:stretch>
        </p:blipFill>
        <p:spPr>
          <a:xfrm>
            <a:off x="152400" y="35274"/>
            <a:ext cx="8839200" cy="908383"/>
          </a:xfrm>
          <a:prstGeom prst="rect">
            <a:avLst/>
          </a:prstGeom>
        </p:spPr>
      </p:pic>
    </p:spTree>
    <p:extLst>
      <p:ext uri="{BB962C8B-B14F-4D97-AF65-F5344CB8AC3E}">
        <p14:creationId xmlns:p14="http://schemas.microsoft.com/office/powerpoint/2010/main" val="255196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oogle Shape;274;p29"/>
          <p:cNvGraphicFramePr/>
          <p:nvPr>
            <p:extLst>
              <p:ext uri="{D42A27DB-BD31-4B8C-83A1-F6EECF244321}">
                <p14:modId xmlns:p14="http://schemas.microsoft.com/office/powerpoint/2010/main" val="3359370247"/>
              </p:ext>
            </p:extLst>
          </p:nvPr>
        </p:nvGraphicFramePr>
        <p:xfrm>
          <a:off x="152400" y="1129731"/>
          <a:ext cx="8839200" cy="542346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108588">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1600"/>
                        </a:spcAft>
                        <a:buNone/>
                      </a:pPr>
                      <a:r>
                        <a:rPr lang="ro-RO" altLang="ru-RU" sz="1800" b="1" kern="0" dirty="0" smtClean="0">
                          <a:solidFill>
                            <a:srgbClr val="FF0000"/>
                          </a:solidFill>
                          <a:latin typeface="Calibri" panose="020F0502020204030204" pitchFamily="34" charset="0"/>
                          <a:cs typeface="Calibri" panose="020F0502020204030204" pitchFamily="34" charset="0"/>
                        </a:rPr>
                        <a:t>1.8. </a:t>
                      </a:r>
                      <a:r>
                        <a:rPr lang="pt-BR" altLang="ru-RU" sz="1800" b="1" kern="0" dirty="0" smtClean="0">
                          <a:solidFill>
                            <a:srgbClr val="FF0000"/>
                          </a:solidFill>
                          <a:latin typeface="Calibri" panose="020F0502020204030204" pitchFamily="34" charset="0"/>
                          <a:cs typeface="Calibri" panose="020F0502020204030204" pitchFamily="34" charset="0"/>
                        </a:rPr>
                        <a:t>Executarea cheltuielilor cu depășirea planului aprobat</a:t>
                      </a:r>
                      <a:r>
                        <a:rPr lang="ro-RO" altLang="ru-RU" sz="1800" b="1" kern="0" dirty="0" smtClean="0">
                          <a:solidFill>
                            <a:srgbClr val="FF0000"/>
                          </a:solidFill>
                          <a:latin typeface="Calibri" panose="020F0502020204030204" pitchFamily="34" charset="0"/>
                          <a:cs typeface="Calibri" panose="020F0502020204030204" pitchFamily="34" charset="0"/>
                        </a:rPr>
                        <a:t>/</a:t>
                      </a:r>
                      <a:r>
                        <a:rPr lang="pt-BR" altLang="ru-RU" sz="1800" b="1" kern="0" dirty="0" smtClean="0">
                          <a:solidFill>
                            <a:srgbClr val="FF0000"/>
                          </a:solidFill>
                          <a:latin typeface="Calibri" panose="020F0502020204030204" pitchFamily="34" charset="0"/>
                          <a:cs typeface="Calibri" panose="020F0502020204030204" pitchFamily="34" charset="0"/>
                        </a:rPr>
                        <a:t>precizat. </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4975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0" dirty="0" smtClean="0">
                          <a:solidFill>
                            <a:schemeClr val="tx1"/>
                          </a:solidFill>
                          <a:latin typeface="Calibri" panose="020F0502020204030204" pitchFamily="34" charset="0"/>
                          <a:ea typeface="+mn-ea"/>
                          <a:cs typeface="Calibri" panose="020F0502020204030204" pitchFamily="34" charset="0"/>
                        </a:rPr>
                        <a:t>Legea </a:t>
                      </a:r>
                      <a:r>
                        <a:rPr lang="ro-RO" altLang="en-US" sz="1800" kern="0" smtClean="0">
                          <a:solidFill>
                            <a:schemeClr val="tx1"/>
                          </a:solidFill>
                          <a:latin typeface="Calibri" panose="020F0502020204030204" pitchFamily="34" charset="0"/>
                          <a:ea typeface="+mn-ea"/>
                          <a:cs typeface="Calibri" panose="020F0502020204030204" pitchFamily="34" charset="0"/>
                        </a:rPr>
                        <a:t>privind finanțele </a:t>
                      </a:r>
                      <a:r>
                        <a:rPr lang="ro-RO" altLang="en-US" sz="1800" kern="0" dirty="0" smtClean="0">
                          <a:solidFill>
                            <a:schemeClr val="tx1"/>
                          </a:solidFill>
                          <a:latin typeface="Calibri" panose="020F0502020204030204" pitchFamily="34" charset="0"/>
                          <a:ea typeface="+mn-ea"/>
                          <a:cs typeface="Calibri" panose="020F0502020204030204" pitchFamily="34" charset="0"/>
                        </a:rPr>
                        <a:t>publice locale nr. 397/2003</a:t>
                      </a:r>
                      <a:endParaRPr lang="ro-RO" sz="18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9950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0" dirty="0" smtClean="0">
                          <a:latin typeface="Calibri" panose="020F0502020204030204" pitchFamily="34" charset="0"/>
                          <a:cs typeface="Calibri" panose="020F0502020204030204" pitchFamily="34" charset="0"/>
                        </a:rPr>
                        <a:t>Art. 8 alin. (5): </a:t>
                      </a:r>
                      <a:r>
                        <a:rPr lang="ro-RO" altLang="en-US" sz="1800" b="1" u="sng" kern="0" dirty="0" smtClean="0">
                          <a:latin typeface="Calibri" panose="020F0502020204030204" pitchFamily="34" charset="0"/>
                          <a:cs typeface="Calibri" panose="020F0502020204030204" pitchFamily="34" charset="0"/>
                        </a:rPr>
                        <a:t>Cheltuielile aprobate</a:t>
                      </a:r>
                      <a:r>
                        <a:rPr lang="ro-RO" altLang="en-US" sz="1800" kern="0" dirty="0" smtClean="0">
                          <a:latin typeface="Calibri" panose="020F0502020204030204" pitchFamily="34" charset="0"/>
                          <a:cs typeface="Calibri" panose="020F0502020204030204" pitchFamily="34" charset="0"/>
                        </a:rPr>
                        <a:t> (modificate pe parcursul anului bugetar) în bugetele locale </a:t>
                      </a:r>
                      <a:r>
                        <a:rPr lang="ro-RO" altLang="en-US" sz="1800" b="1" u="sng" kern="0" dirty="0" smtClean="0">
                          <a:latin typeface="Calibri" panose="020F0502020204030204" pitchFamily="34" charset="0"/>
                          <a:cs typeface="Calibri" panose="020F0502020204030204" pitchFamily="34" charset="0"/>
                        </a:rPr>
                        <a:t>reprezintă limite maxime</a:t>
                      </a:r>
                      <a:r>
                        <a:rPr lang="ro-RO" altLang="en-US" sz="1800" kern="0" dirty="0" smtClean="0">
                          <a:latin typeface="Calibri" panose="020F0502020204030204" pitchFamily="34" charset="0"/>
                          <a:cs typeface="Calibri" panose="020F0502020204030204" pitchFamily="34" charset="0"/>
                        </a:rPr>
                        <a:t> care nu pot fi depășite.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65628">
                <a:tc>
                  <a:txBody>
                    <a:bodyPr/>
                    <a:lstStyle/>
                    <a:p>
                      <a:pPr marL="0" lvl="0" indent="0" algn="l" rtl="0">
                        <a:lnSpc>
                          <a:spcPct val="115000"/>
                        </a:lnSpc>
                        <a:spcBef>
                          <a:spcPts val="0"/>
                        </a:spcBef>
                        <a:spcAft>
                          <a:spcPts val="0"/>
                        </a:spcAft>
                        <a:buNone/>
                      </a:pPr>
                      <a:r>
                        <a:rPr lang="ro-RO" sz="18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MD" altLang="en-US" sz="1800" kern="0" dirty="0" smtClean="0">
                          <a:solidFill>
                            <a:schemeClr val="tx1"/>
                          </a:solidFill>
                          <a:latin typeface="Calibri" panose="020F0502020204030204" pitchFamily="34" charset="0"/>
                          <a:ea typeface="+mn-ea"/>
                          <a:cs typeface="Calibri" panose="020F0502020204030204" pitchFamily="34" charset="0"/>
                        </a:rPr>
                        <a:t>Monitorizarea executării bugetului.</a:t>
                      </a:r>
                    </a:p>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0" dirty="0" smtClean="0">
                          <a:solidFill>
                            <a:schemeClr val="tx1"/>
                          </a:solidFill>
                          <a:latin typeface="Calibri" panose="020F0502020204030204" pitchFamily="34" charset="0"/>
                          <a:ea typeface="+mn-ea"/>
                          <a:cs typeface="Calibri" panose="020F0502020204030204" pitchFamily="34" charset="0"/>
                        </a:rPr>
                        <a:t>Precizarea</a:t>
                      </a:r>
                      <a:r>
                        <a:rPr lang="ro-MD" sz="1800" kern="0" dirty="0" smtClean="0">
                          <a:solidFill>
                            <a:schemeClr val="tx1"/>
                          </a:solidFill>
                          <a:latin typeface="Calibri" panose="020F0502020204030204" pitchFamily="34" charset="0"/>
                          <a:ea typeface="+mn-ea"/>
                          <a:cs typeface="Calibri" panose="020F0502020204030204" pitchFamily="34" charset="0"/>
                        </a:rPr>
                        <a:t> bugetului conform prevederilor legale.</a:t>
                      </a:r>
                      <a:endParaRPr lang="ro-RO" sz="18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2" name="Прямоугольник 11"/>
          <p:cNvSpPr/>
          <p:nvPr/>
        </p:nvSpPr>
        <p:spPr>
          <a:xfrm>
            <a:off x="914400" y="283217"/>
            <a:ext cx="7543800" cy="369332"/>
          </a:xfrm>
          <a:prstGeom prst="rect">
            <a:avLst/>
          </a:prstGeom>
        </p:spPr>
        <p:txBody>
          <a:bodyPr wrap="square">
            <a:spAutoFit/>
          </a:bodyPr>
          <a:lstStyle/>
          <a:p>
            <a:pPr algn="ctr"/>
            <a:r>
              <a:rPr lang="ro-RO" altLang="ru-RU" b="1" dirty="0">
                <a:latin typeface="Calibri" panose="020F0502020204030204" pitchFamily="34" charset="0"/>
                <a:cs typeface="Calibri" panose="020F0502020204030204" pitchFamily="34" charset="0"/>
              </a:rPr>
              <a:t>1. P</a:t>
            </a:r>
            <a:r>
              <a:rPr lang="en-US" altLang="ru-RU" b="1" dirty="0">
                <a:latin typeface="Calibri" panose="020F0502020204030204" pitchFamily="34" charset="0"/>
                <a:cs typeface="Calibri" panose="020F0502020204030204" pitchFamily="34" charset="0"/>
              </a:rPr>
              <a:t>ROCES</a:t>
            </a:r>
            <a:r>
              <a:rPr lang="ro-RO" altLang="ru-RU" b="1" dirty="0">
                <a:latin typeface="Calibri" panose="020F0502020204030204" pitchFamily="34" charset="0"/>
                <a:cs typeface="Calibri" panose="020F0502020204030204" pitchFamily="34" charset="0"/>
              </a:rPr>
              <a:t>ELE </a:t>
            </a:r>
            <a:r>
              <a:rPr lang="en-US" altLang="ru-RU" b="1" dirty="0">
                <a:latin typeface="Calibri" panose="020F0502020204030204" pitchFamily="34" charset="0"/>
                <a:cs typeface="Calibri" panose="020F0502020204030204" pitchFamily="34" charset="0"/>
              </a:rPr>
              <a:t>DE ELABORARE </a:t>
            </a:r>
            <a:r>
              <a:rPr lang="ro-RO" altLang="ru-RU" b="1" dirty="0">
                <a:latin typeface="Calibri" panose="020F0502020204030204" pitchFamily="34" charset="0"/>
                <a:cs typeface="Calibri" panose="020F0502020204030204" pitchFamily="34" charset="0"/>
              </a:rPr>
              <a:t>ȘI EXECUTARE BUGETARĂ</a:t>
            </a:r>
            <a:endParaRPr lang="ru-RU"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52400" y="13691"/>
            <a:ext cx="8839200" cy="908383"/>
          </a:xfrm>
          <a:prstGeom prst="rect">
            <a:avLst/>
          </a:prstGeom>
        </p:spPr>
      </p:pic>
    </p:spTree>
    <p:extLst>
      <p:ext uri="{BB962C8B-B14F-4D97-AF65-F5344CB8AC3E}">
        <p14:creationId xmlns:p14="http://schemas.microsoft.com/office/powerpoint/2010/main" val="253798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oogle Shape;274;p29"/>
          <p:cNvGraphicFramePr/>
          <p:nvPr>
            <p:extLst>
              <p:ext uri="{D42A27DB-BD31-4B8C-83A1-F6EECF244321}">
                <p14:modId xmlns:p14="http://schemas.microsoft.com/office/powerpoint/2010/main" val="2580508651"/>
              </p:ext>
            </p:extLst>
          </p:nvPr>
        </p:nvGraphicFramePr>
        <p:xfrm>
          <a:off x="152400" y="990601"/>
          <a:ext cx="8839200" cy="5439396"/>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122818">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00000"/>
                        </a:lnSpc>
                        <a:spcBef>
                          <a:spcPts val="0"/>
                        </a:spcBef>
                        <a:spcAft>
                          <a:spcPts val="0"/>
                        </a:spcAft>
                        <a:buNone/>
                      </a:pPr>
                      <a:r>
                        <a:rPr lang="ro-RO" altLang="ru-RU" sz="1600" b="1" dirty="0" smtClean="0">
                          <a:solidFill>
                            <a:srgbClr val="FF0000"/>
                          </a:solidFill>
                          <a:latin typeface="Calibri" panose="020F0502020204030204" pitchFamily="34" charset="0"/>
                          <a:cs typeface="Calibri" panose="020F0502020204030204" pitchFamily="34" charset="0"/>
                        </a:rPr>
                        <a:t>1.9. Alocarea contrar destinației a transferurilor cu destinație specială primite de la bugetul de stat.</a:t>
                      </a:r>
                    </a:p>
                    <a:p>
                      <a:pPr marL="0" lvl="0" indent="0" algn="l" rtl="0">
                        <a:lnSpc>
                          <a:spcPct val="100000"/>
                        </a:lnSpc>
                        <a:spcBef>
                          <a:spcPts val="0"/>
                        </a:spcBef>
                        <a:spcAft>
                          <a:spcPts val="0"/>
                        </a:spcAft>
                        <a:buNone/>
                      </a:pPr>
                      <a:r>
                        <a:rPr lang="ro-RO" altLang="ru-RU" sz="1600" b="0" i="1" kern="0" dirty="0" smtClean="0">
                          <a:solidFill>
                            <a:srgbClr val="FF0000"/>
                          </a:solidFill>
                          <a:latin typeface="Calibri" panose="020F0502020204030204" pitchFamily="34" charset="0"/>
                          <a:cs typeface="Calibri" panose="020F0502020204030204" pitchFamily="34" charset="0"/>
                        </a:rPr>
                        <a:t>Exemplu: achiziționarea autoturismului de serviciu din mijloacelor alocate pentru infrastructura drumurilor.</a:t>
                      </a:r>
                      <a:endParaRPr lang="pt-BR" sz="16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33093">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6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lang="ro-RO" altLang="en-US" sz="1600" kern="1200" dirty="0" smtClean="0">
                          <a:solidFill>
                            <a:schemeClr val="tx1"/>
                          </a:solidFill>
                          <a:latin typeface="Calibri" panose="020F0502020204030204" pitchFamily="34" charset="0"/>
                          <a:ea typeface="+mn-ea"/>
                          <a:cs typeface="Calibri" panose="020F0502020204030204" pitchFamily="34" charset="0"/>
                        </a:rPr>
                        <a:t>Legea privind finanțele publice locale nr. 397/2003</a:t>
                      </a:r>
                      <a:endPar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3133096">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eaLnBrk="1" hangingPunct="1">
                        <a:lnSpc>
                          <a:spcPct val="100000"/>
                        </a:lnSpc>
                        <a:buFont typeface="Wingdings" panose="05000000000000000000" pitchFamily="2" charset="2"/>
                        <a:buNone/>
                      </a:pPr>
                      <a:r>
                        <a:rPr lang="ro-RO" altLang="en-US" sz="1600" dirty="0" smtClean="0">
                          <a:latin typeface="Calibri" panose="020F0502020204030204" pitchFamily="34" charset="0"/>
                          <a:cs typeface="Calibri" panose="020F0502020204030204" pitchFamily="34" charset="0"/>
                        </a:rPr>
                        <a:t>Art. 12 alin. (1): </a:t>
                      </a:r>
                      <a:r>
                        <a:rPr lang="ro-RO" altLang="en-US" sz="1600" b="1" u="sng" dirty="0" smtClean="0">
                          <a:latin typeface="Calibri" panose="020F0502020204030204" pitchFamily="34" charset="0"/>
                          <a:cs typeface="Calibri" panose="020F0502020204030204" pitchFamily="34" charset="0"/>
                        </a:rPr>
                        <a:t>Transferurile cu destinație specială</a:t>
                      </a:r>
                      <a:r>
                        <a:rPr lang="ro-RO" altLang="en-US" sz="1600" dirty="0" smtClean="0">
                          <a:latin typeface="Calibri" panose="020F0502020204030204" pitchFamily="34" charset="0"/>
                          <a:cs typeface="Calibri" panose="020F0502020204030204" pitchFamily="34" charset="0"/>
                        </a:rPr>
                        <a:t> de la bugetul de stat </a:t>
                      </a:r>
                      <a:r>
                        <a:rPr lang="ro-RO" altLang="en-US" sz="1600" b="1" u="sng" dirty="0" smtClean="0">
                          <a:latin typeface="Calibri" panose="020F0502020204030204" pitchFamily="34" charset="0"/>
                          <a:cs typeface="Calibri" panose="020F0502020204030204" pitchFamily="34" charset="0"/>
                        </a:rPr>
                        <a:t>se alocă</a:t>
                      </a:r>
                      <a:r>
                        <a:rPr lang="ro-RO" altLang="en-US" sz="1600" dirty="0" smtClean="0">
                          <a:latin typeface="Calibri" panose="020F0502020204030204" pitchFamily="34" charset="0"/>
                          <a:cs typeface="Calibri" panose="020F0502020204030204" pitchFamily="34" charset="0"/>
                        </a:rPr>
                        <a:t> bugetelor locale </a:t>
                      </a:r>
                      <a:r>
                        <a:rPr lang="ro-RO" altLang="en-US" sz="1600" b="1" u="sng" dirty="0" smtClean="0">
                          <a:latin typeface="Calibri" panose="020F0502020204030204" pitchFamily="34" charset="0"/>
                          <a:cs typeface="Calibri" panose="020F0502020204030204" pitchFamily="34" charset="0"/>
                        </a:rPr>
                        <a:t>pentru finanțarea</a:t>
                      </a:r>
                      <a:r>
                        <a:rPr lang="ro-RO" altLang="en-US" sz="1600" dirty="0" smtClean="0">
                          <a:latin typeface="Calibri" panose="020F0502020204030204" pitchFamily="34" charset="0"/>
                          <a:cs typeface="Calibri" panose="020F0502020204030204" pitchFamily="34" charset="0"/>
                        </a:rPr>
                        <a:t>:</a:t>
                      </a:r>
                    </a:p>
                    <a:p>
                      <a:pPr marL="360000" indent="252000" algn="just" eaLnBrk="1" hangingPunct="1">
                        <a:lnSpc>
                          <a:spcPct val="100000"/>
                        </a:lnSpc>
                        <a:buFont typeface="+mj-lt"/>
                        <a:buAutoNum type="alphaLcParenR"/>
                      </a:pPr>
                      <a:r>
                        <a:rPr lang="ro-RO" altLang="en-US" sz="1600" b="1" u="sng" spc="-40" dirty="0" smtClean="0">
                          <a:latin typeface="Calibri" panose="020F0502020204030204" pitchFamily="34" charset="0"/>
                          <a:cs typeface="Calibri" panose="020F0502020204030204" pitchFamily="34" charset="0"/>
                        </a:rPr>
                        <a:t>învățământului</a:t>
                      </a:r>
                      <a:r>
                        <a:rPr lang="ro-RO" altLang="en-US" sz="1600" spc="-40" dirty="0" smtClean="0">
                          <a:latin typeface="Calibri" panose="020F0502020204030204" pitchFamily="34" charset="0"/>
                          <a:cs typeface="Calibri" panose="020F0502020204030204" pitchFamily="34" charset="0"/>
                        </a:rPr>
                        <a:t> preșcolar, primar, secundar general, special și complementar (extrașcolar);</a:t>
                      </a:r>
                    </a:p>
                    <a:p>
                      <a:pPr marL="360000" indent="252000" algn="just" eaLnBrk="1" hangingPunct="1">
                        <a:lnSpc>
                          <a:spcPct val="100000"/>
                        </a:lnSpc>
                        <a:buFont typeface="+mj-lt"/>
                        <a:buAutoNum type="alphaLcParenR"/>
                      </a:pPr>
                      <a:r>
                        <a:rPr lang="ro-RO" altLang="en-US" sz="1600" b="1" u="sng" dirty="0" smtClean="0">
                          <a:latin typeface="Calibri" panose="020F0502020204030204" pitchFamily="34" charset="0"/>
                          <a:cs typeface="Calibri" panose="020F0502020204030204" pitchFamily="34" charset="0"/>
                        </a:rPr>
                        <a:t>infrastructurii drumurilor</a:t>
                      </a:r>
                      <a:r>
                        <a:rPr lang="ro-RO" altLang="en-US" sz="1600" dirty="0" smtClean="0">
                          <a:latin typeface="Calibri" panose="020F0502020204030204" pitchFamily="34" charset="0"/>
                          <a:cs typeface="Calibri" panose="020F0502020204030204" pitchFamily="34" charset="0"/>
                        </a:rPr>
                        <a:t> de interes raional (municipal);</a:t>
                      </a:r>
                    </a:p>
                    <a:p>
                      <a:pPr marL="360000" indent="252000" algn="just" eaLnBrk="1" hangingPunct="1">
                        <a:lnSpc>
                          <a:spcPct val="100000"/>
                        </a:lnSpc>
                        <a:buFont typeface="+mj-lt"/>
                        <a:buAutoNum type="alphaLcParenR"/>
                      </a:pPr>
                      <a:r>
                        <a:rPr lang="ro-RO" altLang="en-US" sz="1600" b="1" u="sng" dirty="0" smtClean="0">
                          <a:latin typeface="Calibri" panose="020F0502020204030204" pitchFamily="34" charset="0"/>
                          <a:cs typeface="Calibri" panose="020F0502020204030204" pitchFamily="34" charset="0"/>
                        </a:rPr>
                        <a:t>competențelor delegate</a:t>
                      </a:r>
                      <a:r>
                        <a:rPr lang="ro-RO" altLang="en-US" sz="1600" dirty="0" smtClean="0">
                          <a:latin typeface="Calibri" panose="020F0502020204030204" pitchFamily="34" charset="0"/>
                          <a:cs typeface="Calibri" panose="020F0502020204030204" pitchFamily="34" charset="0"/>
                        </a:rPr>
                        <a:t> autorităților administrației publice locale de către Parlament la propunerea Guvernului;</a:t>
                      </a:r>
                    </a:p>
                    <a:p>
                      <a:pPr marL="360000" indent="252000" algn="just" eaLnBrk="1" hangingPunct="1">
                        <a:lnSpc>
                          <a:spcPct val="100000"/>
                        </a:lnSpc>
                        <a:buFont typeface="+mj-lt"/>
                        <a:buAutoNum type="alphaLcParenR"/>
                      </a:pPr>
                      <a:r>
                        <a:rPr lang="ro-RO" altLang="en-US" sz="1600" b="1" u="sng" dirty="0" smtClean="0">
                          <a:latin typeface="Calibri" panose="020F0502020204030204" pitchFamily="34" charset="0"/>
                          <a:cs typeface="Calibri" panose="020F0502020204030204" pitchFamily="34" charset="0"/>
                        </a:rPr>
                        <a:t>investițiilor capitale</a:t>
                      </a:r>
                      <a:r>
                        <a:rPr lang="ro-RO" altLang="en-US" sz="1600" dirty="0" smtClean="0">
                          <a:latin typeface="Calibri" panose="020F0502020204030204" pitchFamily="34" charset="0"/>
                          <a:cs typeface="Calibri" panose="020F0502020204030204" pitchFamily="34" charset="0"/>
                        </a:rPr>
                        <a:t>;</a:t>
                      </a:r>
                    </a:p>
                    <a:p>
                      <a:pPr marL="360000" indent="252000" algn="just" eaLnBrk="1" hangingPunct="1">
                        <a:lnSpc>
                          <a:spcPct val="100000"/>
                        </a:lnSpc>
                        <a:buFont typeface="+mj-lt"/>
                        <a:buAutoNum type="alphaLcParenR"/>
                      </a:pPr>
                      <a:r>
                        <a:rPr lang="ro-RO" altLang="en-US" sz="1600" b="1" u="sng" dirty="0" smtClean="0">
                          <a:latin typeface="Calibri" panose="020F0502020204030204" pitchFamily="34" charset="0"/>
                          <a:cs typeface="Calibri" panose="020F0502020204030204" pitchFamily="34" charset="0"/>
                        </a:rPr>
                        <a:t>altor măsuri speciale</a:t>
                      </a:r>
                      <a:r>
                        <a:rPr lang="ro-RO" altLang="en-US" sz="1600" dirty="0" smtClean="0">
                          <a:latin typeface="Calibri" panose="020F0502020204030204" pitchFamily="34" charset="0"/>
                          <a:cs typeface="Calibri" panose="020F0502020204030204" pitchFamily="34" charset="0"/>
                        </a:rPr>
                        <a:t>.</a:t>
                      </a:r>
                    </a:p>
                    <a:p>
                      <a:pPr marL="0" indent="360363" algn="just" eaLnBrk="1" hangingPunct="1">
                        <a:lnSpc>
                          <a:spcPct val="100000"/>
                        </a:lnSpc>
                        <a:buNone/>
                      </a:pPr>
                      <a:r>
                        <a:rPr lang="ro-RO" altLang="en-US" sz="1600" dirty="0" smtClean="0">
                          <a:latin typeface="Calibri" panose="020F0502020204030204" pitchFamily="34" charset="0"/>
                          <a:cs typeface="Calibri" panose="020F0502020204030204" pitchFamily="34" charset="0"/>
                        </a:rPr>
                        <a:t>Art. 12 alin. (3): </a:t>
                      </a:r>
                      <a:r>
                        <a:rPr lang="ro-RO" altLang="en-US" sz="1600" b="1" u="sng" dirty="0" smtClean="0">
                          <a:latin typeface="Calibri" panose="020F0502020204030204" pitchFamily="34" charset="0"/>
                          <a:cs typeface="Calibri" panose="020F0502020204030204" pitchFamily="34" charset="0"/>
                        </a:rPr>
                        <a:t>Transferurile</a:t>
                      </a:r>
                      <a:r>
                        <a:rPr lang="ro-RO" altLang="en-US" sz="1600" dirty="0" smtClean="0">
                          <a:latin typeface="Calibri" panose="020F0502020204030204" pitchFamily="34" charset="0"/>
                          <a:cs typeface="Calibri" panose="020F0502020204030204" pitchFamily="34" charset="0"/>
                        </a:rPr>
                        <a:t> cu destinație specială, stipulate la alin. (1), </a:t>
                      </a:r>
                      <a:r>
                        <a:rPr lang="ro-RO" altLang="en-US" sz="1600" b="1" u="sng" dirty="0" smtClean="0">
                          <a:latin typeface="Calibri" panose="020F0502020204030204" pitchFamily="34" charset="0"/>
                          <a:cs typeface="Calibri" panose="020F0502020204030204" pitchFamily="34" charset="0"/>
                        </a:rPr>
                        <a:t>utilizate contrar destinației</a:t>
                      </a:r>
                      <a:r>
                        <a:rPr lang="ro-RO" altLang="en-US" sz="1600" dirty="0" smtClean="0">
                          <a:latin typeface="Calibri" panose="020F0502020204030204" pitchFamily="34" charset="0"/>
                          <a:cs typeface="Calibri" panose="020F0502020204030204" pitchFamily="34" charset="0"/>
                        </a:rPr>
                        <a:t>, fapt constatat în urma controalelor efectuate de către organele abilitate, </a:t>
                      </a:r>
                      <a:r>
                        <a:rPr lang="ro-RO" altLang="en-US" sz="1600" b="1" u="sng" dirty="0" smtClean="0">
                          <a:latin typeface="Calibri" panose="020F0502020204030204" pitchFamily="34" charset="0"/>
                          <a:cs typeface="Calibri" panose="020F0502020204030204" pitchFamily="34" charset="0"/>
                        </a:rPr>
                        <a:t>se restabilesc la bugetul de stat</a:t>
                      </a:r>
                      <a:r>
                        <a:rPr lang="ro-RO" altLang="en-US" sz="1600" dirty="0" smtClean="0">
                          <a:latin typeface="Calibri" panose="020F0502020204030204" pitchFamily="34" charset="0"/>
                          <a:cs typeface="Calibri" panose="020F0502020204030204" pitchFamily="34" charset="0"/>
                        </a:rPr>
                        <a:t>. </a:t>
                      </a: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14997">
                <a:tc>
                  <a:txBody>
                    <a:bodyPr/>
                    <a:lstStyle/>
                    <a:p>
                      <a:pPr marL="0" lvl="0" indent="0" algn="l" rtl="0">
                        <a:lnSpc>
                          <a:spcPct val="100000"/>
                        </a:lnSpc>
                        <a:spcBef>
                          <a:spcPts val="0"/>
                        </a:spcBef>
                        <a:spcAft>
                          <a:spcPts val="0"/>
                        </a:spcAft>
                        <a:buNone/>
                      </a:pPr>
                      <a:r>
                        <a:rPr lang="ro-RO" sz="16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lang="ro-RO" altLang="en-US" sz="1600" kern="1200" dirty="0" smtClean="0">
                          <a:solidFill>
                            <a:schemeClr val="tx1"/>
                          </a:solidFill>
                          <a:latin typeface="Calibri" panose="020F0502020204030204" pitchFamily="34" charset="0"/>
                          <a:ea typeface="+mn-ea"/>
                          <a:cs typeface="Calibri" panose="020F0502020204030204" pitchFamily="34" charset="0"/>
                        </a:rPr>
                        <a:t>Neadmiterea utilizării contrar destinației a </a:t>
                      </a:r>
                      <a:r>
                        <a:rPr lang="ro-RO" altLang="ru-RU" sz="1600" kern="1200" dirty="0" smtClean="0">
                          <a:solidFill>
                            <a:schemeClr val="tx1"/>
                          </a:solidFill>
                          <a:latin typeface="Calibri" panose="020F0502020204030204" pitchFamily="34" charset="0"/>
                          <a:ea typeface="+mn-ea"/>
                          <a:cs typeface="Calibri" panose="020F0502020204030204" pitchFamily="34" charset="0"/>
                        </a:rPr>
                        <a:t>transferurilor cu destinație specială primite de la bugetul de stat</a:t>
                      </a:r>
                      <a:r>
                        <a:rPr lang="ro-MD" sz="1600" kern="1200" dirty="0" smtClean="0">
                          <a:solidFill>
                            <a:schemeClr val="tx1"/>
                          </a:solidFill>
                          <a:latin typeface="Calibri" panose="020F0502020204030204" pitchFamily="34" charset="0"/>
                          <a:ea typeface="+mn-ea"/>
                          <a:cs typeface="Calibri" panose="020F0502020204030204" pitchFamily="34" charset="0"/>
                        </a:rPr>
                        <a:t>.</a:t>
                      </a:r>
                      <a:endPar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4" name="Прямоугольник 13"/>
          <p:cNvSpPr/>
          <p:nvPr/>
        </p:nvSpPr>
        <p:spPr>
          <a:xfrm>
            <a:off x="990600" y="252737"/>
            <a:ext cx="7543800" cy="369332"/>
          </a:xfrm>
          <a:prstGeom prst="rect">
            <a:avLst/>
          </a:prstGeom>
        </p:spPr>
        <p:txBody>
          <a:bodyPr wrap="square">
            <a:spAutoFit/>
          </a:bodyPr>
          <a:lstStyle/>
          <a:p>
            <a:pPr algn="ctr"/>
            <a:r>
              <a:rPr lang="ro-RO" altLang="ru-RU" b="1" dirty="0">
                <a:latin typeface="Calibri" panose="020F0502020204030204" pitchFamily="34" charset="0"/>
                <a:cs typeface="Calibri" panose="020F0502020204030204" pitchFamily="34" charset="0"/>
              </a:rPr>
              <a:t>1. P</a:t>
            </a:r>
            <a:r>
              <a:rPr lang="en-US" altLang="ru-RU" b="1" dirty="0">
                <a:latin typeface="Calibri" panose="020F0502020204030204" pitchFamily="34" charset="0"/>
                <a:cs typeface="Calibri" panose="020F0502020204030204" pitchFamily="34" charset="0"/>
              </a:rPr>
              <a:t>ROCES</a:t>
            </a:r>
            <a:r>
              <a:rPr lang="ro-RO" altLang="ru-RU" b="1" dirty="0">
                <a:latin typeface="Calibri" panose="020F0502020204030204" pitchFamily="34" charset="0"/>
                <a:cs typeface="Calibri" panose="020F0502020204030204" pitchFamily="34" charset="0"/>
              </a:rPr>
              <a:t>ELE </a:t>
            </a:r>
            <a:r>
              <a:rPr lang="en-US" altLang="ru-RU" b="1" dirty="0">
                <a:latin typeface="Calibri" panose="020F0502020204030204" pitchFamily="34" charset="0"/>
                <a:cs typeface="Calibri" panose="020F0502020204030204" pitchFamily="34" charset="0"/>
              </a:rPr>
              <a:t>DE ELABORARE </a:t>
            </a:r>
            <a:r>
              <a:rPr lang="ro-RO" altLang="ru-RU" b="1" dirty="0">
                <a:latin typeface="Calibri" panose="020F0502020204030204" pitchFamily="34" charset="0"/>
                <a:cs typeface="Calibri" panose="020F0502020204030204" pitchFamily="34" charset="0"/>
              </a:rPr>
              <a:t>ȘI EXECUTARE BUGETARĂ</a:t>
            </a:r>
            <a:endParaRPr lang="ru-RU" dirty="0">
              <a:latin typeface="Calibri" panose="020F0502020204030204" pitchFamily="34" charset="0"/>
              <a:cs typeface="Calibri" panose="020F0502020204030204" pitchFamily="34" charset="0"/>
            </a:endParaRPr>
          </a:p>
        </p:txBody>
      </p:sp>
      <p:pic>
        <p:nvPicPr>
          <p:cNvPr id="15" name="Рисунок 14"/>
          <p:cNvPicPr>
            <a:picLocks noChangeAspect="1"/>
          </p:cNvPicPr>
          <p:nvPr/>
        </p:nvPicPr>
        <p:blipFill>
          <a:blip r:embed="rId2"/>
          <a:stretch>
            <a:fillRect/>
          </a:stretch>
        </p:blipFill>
        <p:spPr>
          <a:xfrm>
            <a:off x="125730" y="22860"/>
            <a:ext cx="8839200" cy="908383"/>
          </a:xfrm>
          <a:prstGeom prst="rect">
            <a:avLst/>
          </a:prstGeom>
        </p:spPr>
      </p:pic>
    </p:spTree>
    <p:extLst>
      <p:ext uri="{BB962C8B-B14F-4D97-AF65-F5344CB8AC3E}">
        <p14:creationId xmlns:p14="http://schemas.microsoft.com/office/powerpoint/2010/main" val="298171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27913836"/>
              </p:ext>
            </p:extLst>
          </p:nvPr>
        </p:nvGraphicFramePr>
        <p:xfrm>
          <a:off x="152400" y="1066800"/>
          <a:ext cx="8839200" cy="5562397"/>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88157">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ru-RU" sz="1600" b="1" dirty="0" smtClean="0">
                          <a:solidFill>
                            <a:srgbClr val="FF0000"/>
                          </a:solidFill>
                          <a:latin typeface="Calibri" panose="020F0502020204030204" pitchFamily="34" charset="0"/>
                          <a:cs typeface="Calibri" panose="020F0502020204030204" pitchFamily="34" charset="0"/>
                        </a:rPr>
                        <a:t>1.</a:t>
                      </a:r>
                      <a:r>
                        <a:rPr lang="en-US" altLang="ru-RU" sz="1600" b="1" dirty="0" smtClean="0">
                          <a:solidFill>
                            <a:srgbClr val="FF0000"/>
                          </a:solidFill>
                          <a:latin typeface="Calibri" panose="020F0502020204030204" pitchFamily="34" charset="0"/>
                          <a:cs typeface="Calibri" panose="020F0502020204030204" pitchFamily="34" charset="0"/>
                        </a:rPr>
                        <a:t>10</a:t>
                      </a:r>
                      <a:r>
                        <a:rPr lang="ro-RO" altLang="ru-RU" sz="1600" b="1" dirty="0" smtClean="0">
                          <a:solidFill>
                            <a:srgbClr val="FF0000"/>
                          </a:solidFill>
                          <a:latin typeface="Calibri" panose="020F0502020204030204" pitchFamily="34" charset="0"/>
                          <a:cs typeface="Calibri" panose="020F0502020204030204" pitchFamily="34" charset="0"/>
                        </a:rPr>
                        <a:t>. Alocarea mijloacelor financiare din fondul de rezervă pentru scopuri ce nu poartă caracter excepțional și imprevizibil.</a:t>
                      </a:r>
                      <a:r>
                        <a:rPr lang="ro-RO" altLang="ru-RU" sz="1600" b="0" i="1" kern="0" dirty="0" smtClean="0">
                          <a:solidFill>
                            <a:srgbClr val="FF0000"/>
                          </a:solidFill>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None/>
                      </a:pPr>
                      <a:r>
                        <a:rPr lang="ro-RO" altLang="ru-RU" sz="1600" b="0" i="1" kern="0" dirty="0" smtClean="0">
                          <a:solidFill>
                            <a:srgbClr val="FF0000"/>
                          </a:solidFill>
                          <a:latin typeface="Calibri" panose="020F0502020204030204" pitchFamily="34" charset="0"/>
                          <a:cs typeface="Calibri" panose="020F0502020204030204" pitchFamily="34" charset="0"/>
                        </a:rPr>
                        <a:t>Exemplu: acordarea premiilor din mijloacele fondului de rezervă.</a:t>
                      </a:r>
                      <a:endParaRPr lang="pt-BR" sz="16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817103">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6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eaLnBrk="1" hangingPunct="1">
                        <a:lnSpc>
                          <a:spcPct val="90000"/>
                        </a:lnSpc>
                        <a:buFontTx/>
                        <a:buNone/>
                      </a:pPr>
                      <a:r>
                        <a:rPr lang="vi-VN" altLang="en-US" sz="1600" b="0" u="none" kern="1200" dirty="0" smtClean="0">
                          <a:solidFill>
                            <a:schemeClr val="tx1"/>
                          </a:solidFill>
                          <a:latin typeface="Calibri" panose="020F0502020204030204" pitchFamily="34" charset="0"/>
                          <a:ea typeface="+mn-ea"/>
                          <a:cs typeface="Calibri" panose="020F0502020204030204" pitchFamily="34" charset="0"/>
                        </a:rPr>
                        <a:t>Regulamentul-tip privind constituirea fondurilor de rezervă ale autorităților administrației publice</a:t>
                      </a:r>
                      <a:r>
                        <a:rPr lang="ro-RO" altLang="en-US" sz="1600" b="0" u="none" kern="1200" dirty="0" smtClean="0">
                          <a:solidFill>
                            <a:schemeClr val="tx1"/>
                          </a:solidFill>
                          <a:latin typeface="Calibri" panose="020F0502020204030204" pitchFamily="34" charset="0"/>
                          <a:ea typeface="+mn-ea"/>
                          <a:cs typeface="Calibri" panose="020F0502020204030204" pitchFamily="34" charset="0"/>
                        </a:rPr>
                        <a:t> </a:t>
                      </a:r>
                      <a:r>
                        <a:rPr lang="vi-VN" altLang="en-US" sz="1600" b="0" u="none" kern="1200" dirty="0" smtClean="0">
                          <a:solidFill>
                            <a:schemeClr val="tx1"/>
                          </a:solidFill>
                          <a:latin typeface="Calibri" panose="020F0502020204030204" pitchFamily="34" charset="0"/>
                          <a:ea typeface="+mn-ea"/>
                          <a:cs typeface="Calibri" panose="020F0502020204030204" pitchFamily="34" charset="0"/>
                        </a:rPr>
                        <a:t>locale și utilizarea mijloacelor acestora</a:t>
                      </a:r>
                      <a:r>
                        <a:rPr lang="ro-RO" altLang="en-US" sz="1600" b="0" u="none" kern="1200" dirty="0" smtClean="0">
                          <a:solidFill>
                            <a:schemeClr val="tx1"/>
                          </a:solidFill>
                          <a:latin typeface="Calibri" panose="020F0502020204030204" pitchFamily="34" charset="0"/>
                          <a:ea typeface="+mn-ea"/>
                          <a:cs typeface="Calibri" panose="020F0502020204030204" pitchFamily="34" charset="0"/>
                        </a:rPr>
                        <a:t>, aprobat prin Hotărârea Guvernului nr. 1427/2004</a:t>
                      </a:r>
                      <a:endParaRPr lang="ro-RO" sz="1600" b="0" u="none"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3002042">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eaLnBrk="1" hangingPunct="1">
                        <a:lnSpc>
                          <a:spcPct val="90000"/>
                        </a:lnSpc>
                        <a:buFontTx/>
                        <a:buNone/>
                      </a:pPr>
                      <a:r>
                        <a:rPr lang="ro-RO" altLang="en-US" sz="1600" b="1" u="none" dirty="0" smtClean="0">
                          <a:latin typeface="Calibri" panose="020F0502020204030204" pitchFamily="34" charset="0"/>
                          <a:cs typeface="Calibri" panose="020F0502020204030204" pitchFamily="34" charset="0"/>
                        </a:rPr>
                        <a:t>Pct. 5: </a:t>
                      </a:r>
                      <a:r>
                        <a:rPr lang="vi-VN" altLang="en-US" sz="1600" b="1" u="none" dirty="0" smtClean="0">
                          <a:latin typeface="Calibri" panose="020F0502020204030204" pitchFamily="34" charset="0"/>
                          <a:cs typeface="Calibri" panose="020F0502020204030204" pitchFamily="34" charset="0"/>
                        </a:rPr>
                        <a:t>Mijloacele fondului de rezervă pot fi utilizate pentru</a:t>
                      </a:r>
                      <a:r>
                        <a:rPr lang="vi-VN" altLang="en-US" sz="1600" b="1" dirty="0" smtClean="0">
                          <a:latin typeface="Calibri" panose="020F0502020204030204" pitchFamily="34" charset="0"/>
                          <a:cs typeface="Calibri" panose="020F0502020204030204" pitchFamily="34" charset="0"/>
                        </a:rPr>
                        <a:t>: </a:t>
                      </a:r>
                    </a:p>
                    <a:p>
                      <a:pPr marL="285750" indent="-285750" algn="just" eaLnBrk="1" hangingPunct="1">
                        <a:lnSpc>
                          <a:spcPct val="90000"/>
                        </a:lnSpc>
                        <a:buFont typeface="Wingdings" panose="05000000000000000000" pitchFamily="2" charset="2"/>
                        <a:buChar char="ü"/>
                      </a:pPr>
                      <a:r>
                        <a:rPr lang="vi-VN" altLang="en-US" sz="1400" dirty="0" smtClean="0">
                          <a:latin typeface="Calibri" panose="020F0502020204030204" pitchFamily="34" charset="0"/>
                          <a:cs typeface="Calibri" panose="020F0502020204030204" pitchFamily="34" charset="0"/>
                        </a:rPr>
                        <a:t>lichidarea consecințelor calamităților naturale și ale avariilor, efectuarea lucrărilor de proiectare aferente acestor acțiuni; </a:t>
                      </a:r>
                    </a:p>
                    <a:p>
                      <a:pPr marL="285750" indent="-285750" algn="just" eaLnBrk="1" hangingPunct="1">
                        <a:lnSpc>
                          <a:spcPct val="90000"/>
                        </a:lnSpc>
                        <a:buFont typeface="Wingdings" panose="05000000000000000000" pitchFamily="2" charset="2"/>
                        <a:buChar char="ü"/>
                      </a:pPr>
                      <a:r>
                        <a:rPr lang="vi-VN" altLang="en-US" sz="1400" dirty="0" smtClean="0">
                          <a:latin typeface="Calibri" panose="020F0502020204030204" pitchFamily="34" charset="0"/>
                          <a:cs typeface="Calibri" panose="020F0502020204030204" pitchFamily="34" charset="0"/>
                        </a:rPr>
                        <a:t>restabilirea obiectelor de importanță locală (care se află la balanța autorităților publice locale) în cazul calamităților naturale provocate de procese geologice periculoase; </a:t>
                      </a:r>
                    </a:p>
                    <a:p>
                      <a:pPr marL="285750" indent="-285750" algn="just" eaLnBrk="1" hangingPunct="1">
                        <a:lnSpc>
                          <a:spcPct val="90000"/>
                        </a:lnSpc>
                        <a:buFont typeface="Wingdings" panose="05000000000000000000" pitchFamily="2" charset="2"/>
                        <a:buChar char="ü"/>
                      </a:pPr>
                      <a:r>
                        <a:rPr lang="vi-VN" altLang="en-US" sz="1400" dirty="0" smtClean="0">
                          <a:latin typeface="Calibri" panose="020F0502020204030204" pitchFamily="34" charset="0"/>
                          <a:cs typeface="Calibri" panose="020F0502020204030204" pitchFamily="34" charset="0"/>
                        </a:rPr>
                        <a:t>acordarea ajutorului financiar unic pentru sinistrați; </a:t>
                      </a:r>
                      <a:endParaRPr lang="ro-RO" altLang="en-US" sz="1400" dirty="0" smtClean="0">
                        <a:latin typeface="Calibri" panose="020F0502020204030204" pitchFamily="34" charset="0"/>
                        <a:cs typeface="Calibri" panose="020F0502020204030204" pitchFamily="34" charset="0"/>
                      </a:endParaRPr>
                    </a:p>
                    <a:p>
                      <a:pPr marL="285750" indent="-285750" algn="just" eaLnBrk="1" hangingPunct="1">
                        <a:lnSpc>
                          <a:spcPct val="90000"/>
                        </a:lnSpc>
                        <a:buFont typeface="Wingdings" panose="05000000000000000000" pitchFamily="2" charset="2"/>
                        <a:buChar char="ü"/>
                      </a:pPr>
                      <a:r>
                        <a:rPr lang="vi-VN" altLang="en-US" sz="1400" dirty="0" smtClean="0">
                          <a:latin typeface="Calibri" panose="020F0502020204030204" pitchFamily="34" charset="0"/>
                          <a:cs typeface="Calibri" panose="020F0502020204030204" pitchFamily="34" charset="0"/>
                        </a:rPr>
                        <a:t>acordarea ajutorului financiar unic persoanelor socialmente vulnerabile; </a:t>
                      </a:r>
                      <a:endParaRPr lang="ro-RO" altLang="en-US" sz="1400" dirty="0" smtClean="0">
                        <a:latin typeface="Calibri" panose="020F0502020204030204" pitchFamily="34" charset="0"/>
                        <a:cs typeface="Calibri" panose="020F0502020204030204" pitchFamily="34" charset="0"/>
                      </a:endParaRPr>
                    </a:p>
                    <a:p>
                      <a:pPr marL="285750" indent="-285750" algn="just" eaLnBrk="1" hangingPunct="1">
                        <a:lnSpc>
                          <a:spcPct val="90000"/>
                        </a:lnSpc>
                        <a:buFont typeface="Wingdings" panose="05000000000000000000" pitchFamily="2" charset="2"/>
                        <a:buChar char="ü"/>
                      </a:pPr>
                      <a:r>
                        <a:rPr lang="vi-VN" altLang="en-US" sz="1400" dirty="0" smtClean="0">
                          <a:latin typeface="Calibri" panose="020F0502020204030204" pitchFamily="34" charset="0"/>
                          <a:cs typeface="Calibri" panose="020F0502020204030204" pitchFamily="34" charset="0"/>
                        </a:rPr>
                        <a:t>finanțarea unor acțiuni de promovare a culturii, altor activități, av</a:t>
                      </a:r>
                      <a:r>
                        <a:rPr lang="ro-RO" altLang="en-US" sz="1400" dirty="0" smtClean="0">
                          <a:latin typeface="Calibri" panose="020F0502020204030204" pitchFamily="34" charset="0"/>
                          <a:cs typeface="Calibri" panose="020F0502020204030204" pitchFamily="34" charset="0"/>
                        </a:rPr>
                        <a:t>â</a:t>
                      </a:r>
                      <a:r>
                        <a:rPr lang="vi-VN" altLang="en-US" sz="1400" dirty="0" smtClean="0">
                          <a:latin typeface="Calibri" panose="020F0502020204030204" pitchFamily="34" charset="0"/>
                          <a:cs typeface="Calibri" panose="020F0502020204030204" pitchFamily="34" charset="0"/>
                        </a:rPr>
                        <a:t>nd drept scop dezvoltarea comunității; </a:t>
                      </a:r>
                      <a:endParaRPr lang="ro-RO" altLang="en-US" sz="1400" dirty="0" smtClean="0">
                        <a:latin typeface="Calibri" panose="020F0502020204030204" pitchFamily="34" charset="0"/>
                        <a:cs typeface="Calibri" panose="020F0502020204030204" pitchFamily="34" charset="0"/>
                      </a:endParaRPr>
                    </a:p>
                    <a:p>
                      <a:pPr marL="285750" indent="-285750" algn="just" eaLnBrk="1" hangingPunct="1">
                        <a:lnSpc>
                          <a:spcPct val="90000"/>
                        </a:lnSpc>
                        <a:buFont typeface="Wingdings" panose="05000000000000000000" pitchFamily="2" charset="2"/>
                        <a:buChar char="ü"/>
                      </a:pPr>
                      <a:r>
                        <a:rPr lang="vi-VN" altLang="en-US" sz="1400" dirty="0" smtClean="0">
                          <a:latin typeface="Calibri" panose="020F0502020204030204" pitchFamily="34" charset="0"/>
                          <a:cs typeface="Calibri" panose="020F0502020204030204" pitchFamily="34" charset="0"/>
                        </a:rPr>
                        <a:t>recuperarea cheltuielilor legate de transportarea și repartizarea ajutoarelor umanitare acordate unității administrativ-teritoriale (în caz de necesitate); </a:t>
                      </a:r>
                      <a:endParaRPr lang="ro-RO" altLang="en-US" sz="1400" dirty="0" smtClean="0">
                        <a:latin typeface="Calibri" panose="020F0502020204030204" pitchFamily="34" charset="0"/>
                        <a:cs typeface="Calibri" panose="020F0502020204030204" pitchFamily="34" charset="0"/>
                      </a:endParaRPr>
                    </a:p>
                    <a:p>
                      <a:pPr marL="285750" indent="-285750" algn="just" eaLnBrk="1" hangingPunct="1">
                        <a:lnSpc>
                          <a:spcPct val="90000"/>
                        </a:lnSpc>
                        <a:buFont typeface="Wingdings" panose="05000000000000000000" pitchFamily="2" charset="2"/>
                        <a:buChar char="ü"/>
                      </a:pPr>
                      <a:r>
                        <a:rPr lang="vi-VN" altLang="en-US" sz="1400" dirty="0" smtClean="0">
                          <a:latin typeface="Calibri" panose="020F0502020204030204" pitchFamily="34" charset="0"/>
                          <a:cs typeface="Calibri" panose="020F0502020204030204" pitchFamily="34" charset="0"/>
                        </a:rPr>
                        <a:t>acordarea ajutorului financiar sau material serviciului de pompieri și salvatori pentru îmbunătățirea bazei tehnico-materiale, conform prevederilor legale; </a:t>
                      </a:r>
                      <a:endParaRPr lang="ro-RO" altLang="en-US" sz="1400" dirty="0" smtClean="0">
                        <a:latin typeface="Calibri" panose="020F0502020204030204" pitchFamily="34" charset="0"/>
                        <a:cs typeface="Calibri" panose="020F0502020204030204" pitchFamily="34" charset="0"/>
                      </a:endParaRPr>
                    </a:p>
                    <a:p>
                      <a:pPr marL="285750" indent="-285750" algn="just" eaLnBrk="1" hangingPunct="1">
                        <a:lnSpc>
                          <a:spcPct val="90000"/>
                        </a:lnSpc>
                        <a:buFont typeface="Wingdings" panose="05000000000000000000" pitchFamily="2" charset="2"/>
                        <a:buChar char="ü"/>
                      </a:pPr>
                      <a:r>
                        <a:rPr lang="vi-VN" altLang="en-US" sz="1400" dirty="0" smtClean="0">
                          <a:latin typeface="Calibri" panose="020F0502020204030204" pitchFamily="34" charset="0"/>
                          <a:cs typeface="Calibri" panose="020F0502020204030204" pitchFamily="34" charset="0"/>
                        </a:rPr>
                        <a:t>alte cheltuieli cu caracter </a:t>
                      </a:r>
                      <a:r>
                        <a:rPr lang="vi-VN" altLang="en-US" sz="1400" b="1" u="sng" dirty="0" smtClean="0">
                          <a:latin typeface="Calibri" panose="020F0502020204030204" pitchFamily="34" charset="0"/>
                          <a:cs typeface="Calibri" panose="020F0502020204030204" pitchFamily="34" charset="0"/>
                        </a:rPr>
                        <a:t>imprevizibil și necesități de urgență</a:t>
                      </a:r>
                      <a:r>
                        <a:rPr lang="vi-VN" altLang="en-US" sz="1400" dirty="0" smtClean="0">
                          <a:latin typeface="Calibri" panose="020F0502020204030204" pitchFamily="34" charset="0"/>
                          <a:cs typeface="Calibri" panose="020F0502020204030204" pitchFamily="34" charset="0"/>
                        </a:rPr>
                        <a:t>, care, în conformitate cu legislația, țin de competența autorităților publice locale.</a:t>
                      </a:r>
                      <a:endParaRPr lang="ro-RO" altLang="en-US" sz="1400" dirty="0" smtClean="0">
                        <a:latin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16167">
                <a:tc>
                  <a:txBody>
                    <a:bodyPr/>
                    <a:lstStyle/>
                    <a:p>
                      <a:pPr marL="0" lvl="0" indent="0" algn="l" rtl="0">
                        <a:lnSpc>
                          <a:spcPct val="100000"/>
                        </a:lnSpc>
                        <a:spcBef>
                          <a:spcPts val="0"/>
                        </a:spcBef>
                        <a:spcAft>
                          <a:spcPts val="0"/>
                        </a:spcAft>
                        <a:buNone/>
                      </a:pPr>
                      <a:r>
                        <a:rPr lang="ro-RO" sz="16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1600"/>
                        </a:spcAft>
                        <a:buClrTx/>
                        <a:buSzTx/>
                        <a:buFontTx/>
                        <a:buNone/>
                        <a:tabLst/>
                        <a:defRPr/>
                      </a:pPr>
                      <a:r>
                        <a:rPr lang="ro-RO" altLang="en-US" sz="1600" b="0" u="none" kern="1200" dirty="0" smtClean="0">
                          <a:solidFill>
                            <a:schemeClr val="tx1"/>
                          </a:solidFill>
                          <a:latin typeface="Calibri" panose="020F0502020204030204" pitchFamily="34" charset="0"/>
                          <a:ea typeface="+mn-ea"/>
                          <a:cs typeface="Calibri" panose="020F0502020204030204" pitchFamily="34" charset="0"/>
                        </a:rPr>
                        <a:t>De asigurat că cheltuielile din mijloacele fondului de rezervă portă un caracter excepțional, imprevizibil și de urgență: care nu puteau fi planificate.</a:t>
                      </a:r>
                      <a:endParaRPr lang="ro-RO" sz="1600" b="0" u="none"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52737"/>
            <a:ext cx="7543800" cy="369332"/>
          </a:xfrm>
          <a:prstGeom prst="rect">
            <a:avLst/>
          </a:prstGeom>
        </p:spPr>
        <p:txBody>
          <a:bodyPr wrap="square">
            <a:spAutoFit/>
          </a:bodyPr>
          <a:lstStyle/>
          <a:p>
            <a:pPr algn="ctr"/>
            <a:r>
              <a:rPr lang="ro-RO" altLang="ru-RU" b="1" dirty="0">
                <a:latin typeface="Calibri" panose="020F0502020204030204" pitchFamily="34" charset="0"/>
                <a:cs typeface="Calibri" panose="020F0502020204030204" pitchFamily="34" charset="0"/>
              </a:rPr>
              <a:t>1. P</a:t>
            </a:r>
            <a:r>
              <a:rPr lang="en-US" altLang="ru-RU" b="1" dirty="0">
                <a:latin typeface="Calibri" panose="020F0502020204030204" pitchFamily="34" charset="0"/>
                <a:cs typeface="Calibri" panose="020F0502020204030204" pitchFamily="34" charset="0"/>
              </a:rPr>
              <a:t>ROCES</a:t>
            </a:r>
            <a:r>
              <a:rPr lang="ro-RO" altLang="ru-RU" b="1" dirty="0">
                <a:latin typeface="Calibri" panose="020F0502020204030204" pitchFamily="34" charset="0"/>
                <a:cs typeface="Calibri" panose="020F0502020204030204" pitchFamily="34" charset="0"/>
              </a:rPr>
              <a:t>ELE </a:t>
            </a:r>
            <a:r>
              <a:rPr lang="en-US" altLang="ru-RU" b="1" dirty="0">
                <a:latin typeface="Calibri" panose="020F0502020204030204" pitchFamily="34" charset="0"/>
                <a:cs typeface="Calibri" panose="020F0502020204030204" pitchFamily="34" charset="0"/>
              </a:rPr>
              <a:t>DE ELABORARE </a:t>
            </a:r>
            <a:r>
              <a:rPr lang="ro-RO" altLang="ru-RU" b="1" dirty="0">
                <a:latin typeface="Calibri" panose="020F0502020204030204" pitchFamily="34" charset="0"/>
                <a:cs typeface="Calibri" panose="020F0502020204030204" pitchFamily="34" charset="0"/>
              </a:rPr>
              <a:t>ȘI EXECUTARE BUGETARĂ</a:t>
            </a:r>
            <a:endParaRPr lang="ru-RU"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48590" y="22860"/>
            <a:ext cx="8839200" cy="9083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0"/>
            <a:ext cx="8229600" cy="762000"/>
          </a:xfrm>
        </p:spPr>
        <p:txBody>
          <a:bodyPr/>
          <a:lstStyle/>
          <a:p>
            <a:r>
              <a:rPr lang="en-US" altLang="en-US" b="1" dirty="0">
                <a:latin typeface="Calibri" panose="020F0502020204030204" pitchFamily="34" charset="0"/>
                <a:cs typeface="Calibri" panose="020F0502020204030204" pitchFamily="34" charset="0"/>
              </a:rPr>
              <a:t>2. </a:t>
            </a:r>
            <a:r>
              <a:rPr lang="ro-RO" altLang="en-US" b="1" dirty="0">
                <a:latin typeface="Calibri" panose="020F0502020204030204" pitchFamily="34" charset="0"/>
                <a:cs typeface="Calibri" panose="020F0502020204030204" pitchFamily="34" charset="0"/>
              </a:rPr>
              <a:t>ACHIZIȚIILE </a:t>
            </a:r>
            <a:r>
              <a:rPr lang="ro-RO" altLang="en-US" b="1" dirty="0" smtClean="0">
                <a:latin typeface="Calibri" panose="020F0502020204030204" pitchFamily="34" charset="0"/>
                <a:cs typeface="Calibri" panose="020F0502020204030204" pitchFamily="34" charset="0"/>
              </a:rPr>
              <a:t>PUBLICE</a:t>
            </a:r>
            <a:endParaRPr lang="ru-RU" dirty="0"/>
          </a:p>
        </p:txBody>
      </p:sp>
      <p:pic>
        <p:nvPicPr>
          <p:cNvPr id="4" name="Рисунок 3"/>
          <p:cNvPicPr>
            <a:picLocks noChangeAspect="1"/>
          </p:cNvPicPr>
          <p:nvPr/>
        </p:nvPicPr>
        <p:blipFill>
          <a:blip r:embed="rId2"/>
          <a:stretch>
            <a:fillRect/>
          </a:stretch>
        </p:blipFill>
        <p:spPr>
          <a:xfrm>
            <a:off x="152400" y="36681"/>
            <a:ext cx="8839200" cy="908383"/>
          </a:xfrm>
          <a:prstGeom prst="rect">
            <a:avLst/>
          </a:prstGeom>
        </p:spPr>
      </p:pic>
    </p:spTree>
    <p:extLst>
      <p:ext uri="{BB962C8B-B14F-4D97-AF65-F5344CB8AC3E}">
        <p14:creationId xmlns:p14="http://schemas.microsoft.com/office/powerpoint/2010/main" val="348533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938680575"/>
              </p:ext>
            </p:extLst>
          </p:nvPr>
        </p:nvGraphicFramePr>
        <p:xfrm>
          <a:off x="152400" y="1129731"/>
          <a:ext cx="8839200" cy="542346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108588">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2.1. Neconstituirea grupurilor de lucru în </a:t>
                      </a:r>
                      <a:r>
                        <a:rPr lang="ro-RO" altLang="en-US" sz="1800" b="1" smtClean="0">
                          <a:solidFill>
                            <a:srgbClr val="FF0000"/>
                          </a:solidFill>
                          <a:latin typeface="Calibri" panose="020F0502020204030204" pitchFamily="34" charset="0"/>
                          <a:cs typeface="Calibri" panose="020F0502020204030204" pitchFamily="34" charset="0"/>
                        </a:rPr>
                        <a:t>domeniul achizițiilor </a:t>
                      </a:r>
                      <a:r>
                        <a:rPr lang="ro-RO" altLang="en-US" sz="1800" b="1" dirty="0" smtClean="0">
                          <a:solidFill>
                            <a:srgbClr val="FF0000"/>
                          </a:solidFill>
                          <a:latin typeface="Calibri" panose="020F0502020204030204" pitchFamily="34" charset="0"/>
                          <a:cs typeface="Calibri" panose="020F0502020204030204" pitchFamily="34" charset="0"/>
                        </a:rPr>
                        <a:t>publice.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4975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ru-RU"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Regulamentul cu privire la activitatea grupului de lucru în </a:t>
                      </a:r>
                      <a:r>
                        <a:rPr lang="ro-RO" altLang="ru-RU" sz="1800" kern="1200" smtClean="0">
                          <a:solidFill>
                            <a:srgbClr val="000000"/>
                          </a:solidFill>
                          <a:latin typeface="Calibri" panose="020F0502020204030204" pitchFamily="34" charset="0"/>
                          <a:ea typeface="Calibri" panose="020F0502020204030204" pitchFamily="34" charset="0"/>
                          <a:cs typeface="Calibri" panose="020F0502020204030204" pitchFamily="34" charset="0"/>
                        </a:rPr>
                        <a:t>domeniul achizițiilor </a:t>
                      </a:r>
                      <a:r>
                        <a:rPr lang="ro-RO" altLang="ru-RU"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a:t>
                      </a: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aprobat prin Hotărârea Guvernului nr. 10/2021</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9950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5.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Grupul de lucru se formează printr-o decizie (ordin)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sau dispoziție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limitele personalului scriptic, din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cel puțin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5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membri permanenți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iar în cazuri temeinic justificate –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din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cel puțin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3 membri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inclusiv președintele și secretarul.</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65628">
                <a:tc>
                  <a:txBody>
                    <a:bodyPr/>
                    <a:lstStyle/>
                    <a:p>
                      <a:pPr marL="0" lvl="0" indent="0" algn="l" rtl="0">
                        <a:lnSpc>
                          <a:spcPct val="115000"/>
                        </a:lnSpc>
                        <a:spcBef>
                          <a:spcPts val="0"/>
                        </a:spcBef>
                        <a:spcAft>
                          <a:spcPts val="0"/>
                        </a:spcAft>
                        <a:buNone/>
                      </a:pPr>
                      <a:r>
                        <a:rPr lang="ro-RO" sz="18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Emiterea dispoziției privind constituirea grupului de lucru </a:t>
                      </a:r>
                      <a:r>
                        <a:rPr lang="ro-RO" altLang="ru-RU"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 domeniul achizițiilor publice, </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din cel puțin 3 membri.</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52400" y="12240"/>
            <a:ext cx="8839200" cy="9083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715222676"/>
              </p:ext>
            </p:extLst>
          </p:nvPr>
        </p:nvGraphicFramePr>
        <p:xfrm>
          <a:off x="152400" y="1129731"/>
          <a:ext cx="8839200" cy="5567052"/>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39426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kern="0" dirty="0" smtClean="0">
                          <a:solidFill>
                            <a:srgbClr val="FF0000"/>
                          </a:solidFill>
                          <a:latin typeface="Calibri" panose="020F0502020204030204" pitchFamily="34" charset="0"/>
                          <a:cs typeface="Calibri" panose="020F0502020204030204" pitchFamily="34" charset="0"/>
                        </a:rPr>
                        <a:t>2.2. </a:t>
                      </a:r>
                      <a:r>
                        <a:rPr lang="ro-RO" altLang="en-US" sz="1800" b="1" kern="0" smtClean="0">
                          <a:solidFill>
                            <a:srgbClr val="FF0000"/>
                          </a:solidFill>
                          <a:latin typeface="Calibri" panose="020F0502020204030204" pitchFamily="34" charset="0"/>
                          <a:cs typeface="Calibri" panose="020F0502020204030204" pitchFamily="34" charset="0"/>
                        </a:rPr>
                        <a:t>Nestabilirea atribuțiilor </a:t>
                      </a:r>
                      <a:r>
                        <a:rPr lang="ro-RO" altLang="en-US" sz="1800" b="1" kern="0" dirty="0" smtClean="0">
                          <a:solidFill>
                            <a:srgbClr val="FF0000"/>
                          </a:solidFill>
                          <a:latin typeface="Calibri" panose="020F0502020204030204" pitchFamily="34" charset="0"/>
                          <a:cs typeface="Calibri" panose="020F0502020204030204" pitchFamily="34" charset="0"/>
                        </a:rPr>
                        <a:t>fiecărui grup de lucru în </a:t>
                      </a:r>
                      <a:r>
                        <a:rPr lang="ro-RO" altLang="en-US" sz="1800" b="1" kern="0" smtClean="0">
                          <a:solidFill>
                            <a:srgbClr val="FF0000"/>
                          </a:solidFill>
                          <a:latin typeface="Calibri" panose="020F0502020204030204" pitchFamily="34" charset="0"/>
                          <a:cs typeface="Calibri" panose="020F0502020204030204" pitchFamily="34" charset="0"/>
                        </a:rPr>
                        <a:t>domeniul achizițiilor </a:t>
                      </a:r>
                      <a:r>
                        <a:rPr lang="ro-RO" altLang="en-US" sz="1800" b="1" kern="0" dirty="0" smtClean="0">
                          <a:solidFill>
                            <a:srgbClr val="FF0000"/>
                          </a:solidFill>
                          <a:latin typeface="Calibri" panose="020F0502020204030204" pitchFamily="34" charset="0"/>
                          <a:cs typeface="Calibri" panose="020F0502020204030204" pitchFamily="34" charset="0"/>
                        </a:rPr>
                        <a:t>publice </a:t>
                      </a:r>
                      <a:r>
                        <a:rPr lang="ro-RO" altLang="en-US" sz="1800" b="1" kern="0" smtClean="0">
                          <a:solidFill>
                            <a:srgbClr val="FF0000"/>
                          </a:solidFill>
                          <a:latin typeface="Calibri" panose="020F0502020204030204" pitchFamily="34" charset="0"/>
                          <a:cs typeface="Calibri" panose="020F0502020204030204" pitchFamily="34" charset="0"/>
                        </a:rPr>
                        <a:t>și funcțiilor </a:t>
                      </a:r>
                      <a:r>
                        <a:rPr lang="ro-RO" altLang="en-US" sz="1800" b="1" kern="0" dirty="0" smtClean="0">
                          <a:solidFill>
                            <a:srgbClr val="FF0000"/>
                          </a:solidFill>
                          <a:latin typeface="Calibri" panose="020F0502020204030204" pitchFamily="34" charset="0"/>
                          <a:cs typeface="Calibri" panose="020F0502020204030204" pitchFamily="34" charset="0"/>
                        </a:rPr>
                        <a:t>fiecărui membru al grupului în parte.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20862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ru-RU" sz="1800" kern="0" dirty="0" smtClean="0">
                          <a:solidFill>
                            <a:schemeClr val="tx1"/>
                          </a:solidFill>
                          <a:latin typeface="Calibri" panose="020F0502020204030204" pitchFamily="34" charset="0"/>
                          <a:ea typeface="+mn-ea"/>
                          <a:cs typeface="Calibri" panose="020F0502020204030204" pitchFamily="34" charset="0"/>
                        </a:rPr>
                        <a:t>Regulamentul cu privire la activitatea grupului de lucru în </a:t>
                      </a:r>
                      <a:r>
                        <a:rPr lang="ro-RO" altLang="ru-RU" sz="1800" kern="0" smtClean="0">
                          <a:solidFill>
                            <a:schemeClr val="tx1"/>
                          </a:solidFill>
                          <a:latin typeface="Calibri" panose="020F0502020204030204" pitchFamily="34" charset="0"/>
                          <a:ea typeface="+mn-ea"/>
                          <a:cs typeface="Calibri" panose="020F0502020204030204" pitchFamily="34" charset="0"/>
                        </a:rPr>
                        <a:t>domeniul achizițiilor </a:t>
                      </a:r>
                      <a:r>
                        <a:rPr lang="ro-RO" altLang="ru-RU" sz="1800" kern="0" dirty="0" smtClean="0">
                          <a:solidFill>
                            <a:schemeClr val="tx1"/>
                          </a:solidFill>
                          <a:latin typeface="Calibri" panose="020F0502020204030204" pitchFamily="34" charset="0"/>
                          <a:ea typeface="+mn-ea"/>
                          <a:cs typeface="Calibri" panose="020F0502020204030204" pitchFamily="34" charset="0"/>
                        </a:rPr>
                        <a:t>publice</a:t>
                      </a:r>
                      <a:r>
                        <a:rPr lang="ro-RO" altLang="en-US" sz="1800" kern="0" dirty="0" smtClean="0">
                          <a:solidFill>
                            <a:schemeClr val="tx1"/>
                          </a:solidFill>
                          <a:latin typeface="Calibri" panose="020F0502020204030204" pitchFamily="34" charset="0"/>
                          <a:ea typeface="+mn-ea"/>
                          <a:cs typeface="Calibri" panose="020F0502020204030204" pitchFamily="34" charset="0"/>
                        </a:rPr>
                        <a:t>, aprobat prin Hotărârea Guvernului nr. 10/2021</a:t>
                      </a:r>
                      <a:endParaRPr lang="ro-RO" sz="18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78498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MD" altLang="en-US" sz="1800" kern="0" dirty="0" smtClean="0">
                          <a:latin typeface="Calibri" panose="020F0502020204030204" pitchFamily="34" charset="0"/>
                          <a:cs typeface="Calibri" panose="020F0502020204030204" pitchFamily="34" charset="0"/>
                        </a:rPr>
                        <a:t>Pct. 25: </a:t>
                      </a:r>
                      <a:r>
                        <a:rPr lang="ro-MD" altLang="en-US" sz="1800" b="1" u="sng" kern="0" dirty="0" smtClean="0">
                          <a:latin typeface="Calibri" panose="020F0502020204030204" pitchFamily="34" charset="0"/>
                          <a:cs typeface="Calibri" panose="020F0502020204030204" pitchFamily="34" charset="0"/>
                        </a:rPr>
                        <a:t>Autoritatea contractantă</a:t>
                      </a:r>
                      <a:r>
                        <a:rPr lang="ro-MD" altLang="en-US" sz="1800" kern="0" dirty="0" smtClean="0">
                          <a:latin typeface="Calibri" panose="020F0502020204030204" pitchFamily="34" charset="0"/>
                          <a:cs typeface="Calibri" panose="020F0502020204030204" pitchFamily="34" charset="0"/>
                        </a:rPr>
                        <a:t>, în decizia (ordinul) sau </a:t>
                      </a:r>
                      <a:r>
                        <a:rPr lang="ro-MD" altLang="en-US" sz="1800" kern="0" smtClean="0">
                          <a:latin typeface="Calibri" panose="020F0502020204030204" pitchFamily="34" charset="0"/>
                          <a:cs typeface="Calibri" panose="020F0502020204030204" pitchFamily="34" charset="0"/>
                        </a:rPr>
                        <a:t>în dispoziția </a:t>
                      </a:r>
                      <a:r>
                        <a:rPr lang="ro-MD" altLang="en-US" sz="1800" kern="0" dirty="0" smtClean="0">
                          <a:latin typeface="Calibri" panose="020F0502020204030204" pitchFamily="34" charset="0"/>
                          <a:cs typeface="Calibri" panose="020F0502020204030204" pitchFamily="34" charset="0"/>
                        </a:rPr>
                        <a:t>de creare a grupului/grupurilor de lucru, </a:t>
                      </a:r>
                      <a:r>
                        <a:rPr lang="ro-MD" altLang="en-US" sz="1800" b="1" u="sng" kern="0" dirty="0" smtClean="0">
                          <a:latin typeface="Calibri" panose="020F0502020204030204" pitchFamily="34" charset="0"/>
                          <a:cs typeface="Calibri" panose="020F0502020204030204" pitchFamily="34" charset="0"/>
                        </a:rPr>
                        <a:t>stabilește </a:t>
                      </a:r>
                      <a:r>
                        <a:rPr lang="ro-MD" altLang="en-US" sz="1800" b="1" u="sng" kern="0" smtClean="0">
                          <a:latin typeface="Calibri" panose="020F0502020204030204" pitchFamily="34" charset="0"/>
                          <a:cs typeface="Calibri" panose="020F0502020204030204" pitchFamily="34" charset="0"/>
                        </a:rPr>
                        <a:t>expres atribuțiile </a:t>
                      </a:r>
                      <a:r>
                        <a:rPr lang="ro-MD" altLang="en-US" sz="1800" b="1" u="sng" kern="0" dirty="0" smtClean="0">
                          <a:latin typeface="Calibri" panose="020F0502020204030204" pitchFamily="34" charset="0"/>
                          <a:cs typeface="Calibri" panose="020F0502020204030204" pitchFamily="34" charset="0"/>
                        </a:rPr>
                        <a:t>fiecărui grup</a:t>
                      </a:r>
                      <a:r>
                        <a:rPr lang="ro-MD" altLang="en-US" sz="1800" kern="0" dirty="0" smtClean="0">
                          <a:latin typeface="Calibri" panose="020F0502020204030204" pitchFamily="34" charset="0"/>
                          <a:cs typeface="Calibri" panose="020F0502020204030204" pitchFamily="34" charset="0"/>
                        </a:rPr>
                        <a:t> de lucru (dacă sunt create două sau mai multe grupuri de lucru) </a:t>
                      </a:r>
                      <a:r>
                        <a:rPr lang="ro-MD" altLang="en-US" sz="1800" b="1" u="sng" kern="0" smtClean="0">
                          <a:latin typeface="Calibri" panose="020F0502020204030204" pitchFamily="34" charset="0"/>
                          <a:cs typeface="Calibri" panose="020F0502020204030204" pitchFamily="34" charset="0"/>
                        </a:rPr>
                        <a:t>și funcțiile </a:t>
                      </a:r>
                      <a:r>
                        <a:rPr lang="ro-MD" altLang="en-US" sz="1800" b="1" u="sng" kern="0" dirty="0" smtClean="0">
                          <a:latin typeface="Calibri" panose="020F0502020204030204" pitchFamily="34" charset="0"/>
                          <a:cs typeface="Calibri" panose="020F0502020204030204" pitchFamily="34" charset="0"/>
                        </a:rPr>
                        <a:t>fiecărui membru al grupului</a:t>
                      </a:r>
                      <a:r>
                        <a:rPr lang="ro-MD" altLang="en-US" sz="1800" kern="0" dirty="0" smtClean="0">
                          <a:latin typeface="Calibri" panose="020F0502020204030204" pitchFamily="34" charset="0"/>
                          <a:cs typeface="Calibri" panose="020F0502020204030204" pitchFamily="34" charset="0"/>
                        </a:rPr>
                        <a:t> în parte, necesare a fi exercitate în cadrul procedurilor </a:t>
                      </a:r>
                      <a:r>
                        <a:rPr lang="ro-MD" altLang="en-US" sz="1800" kern="0" smtClean="0">
                          <a:latin typeface="Calibri" panose="020F0502020204030204" pitchFamily="34" charset="0"/>
                          <a:cs typeface="Calibri" panose="020F0502020204030204" pitchFamily="34" charset="0"/>
                        </a:rPr>
                        <a:t>de achiziții </a:t>
                      </a:r>
                      <a:r>
                        <a:rPr lang="ro-MD" altLang="en-US" sz="1800" kern="0" dirty="0" smtClean="0">
                          <a:latin typeface="Calibri" panose="020F0502020204030204" pitchFamily="34" charset="0"/>
                          <a:cs typeface="Calibri" panose="020F0502020204030204" pitchFamily="34" charset="0"/>
                        </a:rPr>
                        <a:t>publice.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65628">
                <a:tc>
                  <a:txBody>
                    <a:bodyPr/>
                    <a:lstStyle/>
                    <a:p>
                      <a:pPr marL="0" lvl="0" indent="0" algn="l" rtl="0">
                        <a:lnSpc>
                          <a:spcPct val="115000"/>
                        </a:lnSpc>
                        <a:spcBef>
                          <a:spcPts val="0"/>
                        </a:spcBef>
                        <a:spcAft>
                          <a:spcPts val="0"/>
                        </a:spcAft>
                        <a:buNone/>
                      </a:pPr>
                      <a:r>
                        <a:rPr lang="ro-RO" sz="18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ro-RO" altLang="en-US" sz="1800" kern="0" dirty="0" smtClean="0">
                          <a:solidFill>
                            <a:schemeClr val="tx1"/>
                          </a:solidFill>
                          <a:latin typeface="Calibri" panose="020F0502020204030204" pitchFamily="34" charset="0"/>
                          <a:ea typeface="+mn-ea"/>
                          <a:cs typeface="Calibri" panose="020F0502020204030204" pitchFamily="34" charset="0"/>
                        </a:rPr>
                        <a:t>Stabilirea în dispoziția de constituire a grupului de lucru </a:t>
                      </a:r>
                      <a:r>
                        <a:rPr lang="ro-RO" altLang="ru-RU" sz="1800" kern="0" dirty="0" smtClean="0">
                          <a:solidFill>
                            <a:schemeClr val="tx1"/>
                          </a:solidFill>
                          <a:latin typeface="Calibri" panose="020F0502020204030204" pitchFamily="34" charset="0"/>
                          <a:ea typeface="+mn-ea"/>
                          <a:cs typeface="Calibri" panose="020F0502020204030204" pitchFamily="34" charset="0"/>
                        </a:rPr>
                        <a:t>în domeniul achizițiilor publice a </a:t>
                      </a:r>
                      <a:r>
                        <a:rPr lang="ro-RO" altLang="en-US" sz="1800" kern="0" dirty="0" smtClean="0">
                          <a:solidFill>
                            <a:schemeClr val="tx1"/>
                          </a:solidFill>
                          <a:latin typeface="Calibri" panose="020F0502020204030204" pitchFamily="34" charset="0"/>
                          <a:ea typeface="+mn-ea"/>
                          <a:cs typeface="Calibri" panose="020F0502020204030204" pitchFamily="34" charset="0"/>
                        </a:rPr>
                        <a:t>atribuțiilor fiecărui membru al grupului în parte, având ca bază prevederile pct. 27 – 29 din </a:t>
                      </a:r>
                      <a:r>
                        <a:rPr lang="ro-RO" altLang="ru-RU" sz="1800" kern="0" dirty="0" smtClean="0">
                          <a:solidFill>
                            <a:schemeClr val="tx1"/>
                          </a:solidFill>
                          <a:latin typeface="Calibri" panose="020F0502020204030204" pitchFamily="34" charset="0"/>
                          <a:ea typeface="+mn-ea"/>
                          <a:cs typeface="Calibri" panose="020F0502020204030204" pitchFamily="34" charset="0"/>
                        </a:rPr>
                        <a:t>Regulamentul cu privire la activitatea grupului de lucru în domeniul achizițiilor publice</a:t>
                      </a:r>
                      <a:r>
                        <a:rPr lang="ro-RO" altLang="en-US" sz="1800" kern="0" dirty="0" smtClean="0">
                          <a:solidFill>
                            <a:schemeClr val="tx1"/>
                          </a:solidFill>
                          <a:latin typeface="Calibri" panose="020F0502020204030204" pitchFamily="34" charset="0"/>
                          <a:ea typeface="+mn-ea"/>
                          <a:cs typeface="Calibri" panose="020F0502020204030204" pitchFamily="34" charset="0"/>
                        </a:rPr>
                        <a:t>, aprobat prin Hotărârea Guvernului nr. 10/2021</a:t>
                      </a:r>
                      <a:r>
                        <a:rPr lang="ro-RO" sz="1800" kern="0" dirty="0" smtClean="0">
                          <a:solidFill>
                            <a:schemeClr val="tx1"/>
                          </a:solidFill>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600"/>
                        </a:spcAft>
                        <a:buClrTx/>
                        <a:buSzTx/>
                        <a:buFontTx/>
                        <a:buNone/>
                        <a:tabLst/>
                        <a:defRPr/>
                      </a:pPr>
                      <a:r>
                        <a:rPr lang="ro-RO" sz="1800" kern="0" dirty="0" smtClean="0">
                          <a:solidFill>
                            <a:schemeClr val="tx1"/>
                          </a:solidFill>
                          <a:latin typeface="Calibri" panose="020F0502020204030204" pitchFamily="34" charset="0"/>
                          <a:ea typeface="+mn-ea"/>
                          <a:cs typeface="Calibri" panose="020F0502020204030204" pitchFamily="34" charset="0"/>
                        </a:rPr>
                        <a:t>Instruirea, după caz, a personalului desemnat pentru a înțelege cerințele legale și responsabilitățile grupului de lucru.</a:t>
                      </a:r>
                      <a:endParaRPr lang="ro-RO" sz="18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63286" y="0"/>
            <a:ext cx="8839200" cy="90838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oogle Shape;274;p29"/>
          <p:cNvGraphicFramePr/>
          <p:nvPr>
            <p:extLst>
              <p:ext uri="{D42A27DB-BD31-4B8C-83A1-F6EECF244321}">
                <p14:modId xmlns:p14="http://schemas.microsoft.com/office/powerpoint/2010/main" val="4182064132"/>
              </p:ext>
            </p:extLst>
          </p:nvPr>
        </p:nvGraphicFramePr>
        <p:xfrm>
          <a:off x="152400" y="1129731"/>
          <a:ext cx="8839200" cy="5405659"/>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5146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2.3.</a:t>
                      </a:r>
                      <a:r>
                        <a:rPr lang="ro-RO" altLang="en-US" sz="1800" b="1" dirty="0" smtClean="0">
                          <a:latin typeface="Calibri" panose="020F0502020204030204" pitchFamily="34" charset="0"/>
                          <a:cs typeface="Calibri" panose="020F0502020204030204" pitchFamily="34" charset="0"/>
                        </a:rPr>
                        <a:t> </a:t>
                      </a:r>
                      <a:r>
                        <a:rPr lang="ro-RO" altLang="en-US" sz="1800" b="1" dirty="0" smtClean="0">
                          <a:solidFill>
                            <a:srgbClr val="FF0000"/>
                          </a:solidFill>
                          <a:latin typeface="Calibri" panose="020F0502020204030204" pitchFamily="34" charset="0"/>
                          <a:cs typeface="Calibri" panose="020F0502020204030204" pitchFamily="34" charset="0"/>
                        </a:rPr>
                        <a:t>Nerealizarea </a:t>
                      </a:r>
                      <a:r>
                        <a:rPr lang="ro-RO" altLang="en-US" sz="1800" b="1" smtClean="0">
                          <a:solidFill>
                            <a:srgbClr val="FF0000"/>
                          </a:solidFill>
                          <a:latin typeface="Calibri" panose="020F0502020204030204" pitchFamily="34" charset="0"/>
                          <a:cs typeface="Calibri" panose="020F0502020204030204" pitchFamily="34" charset="0"/>
                        </a:rPr>
                        <a:t>planificării achizițiilor</a:t>
                      </a:r>
                      <a:r>
                        <a:rPr lang="ro-RO" altLang="en-US" sz="1800" b="1" dirty="0" smtClean="0">
                          <a:solidFill>
                            <a:srgbClr val="FF0000"/>
                          </a:solidFill>
                          <a:latin typeface="Calibri" panose="020F0502020204030204" pitchFamily="34" charset="0"/>
                          <a:cs typeface="Calibri" panose="020F0502020204030204" pitchFamily="34" charset="0"/>
                        </a:rPr>
                        <a:t>.</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Legea </a:t>
                      </a:r>
                      <a:r>
                        <a:rPr lang="ro-RO" altLang="en-US" sz="1800" kern="1200" smtClean="0">
                          <a:solidFill>
                            <a:schemeClr val="tx1"/>
                          </a:solidFill>
                          <a:latin typeface="Calibri" panose="020F0502020204030204" pitchFamily="34" charset="0"/>
                          <a:ea typeface="+mn-ea"/>
                          <a:cs typeface="Calibri" panose="020F0502020204030204" pitchFamily="34" charset="0"/>
                        </a:rPr>
                        <a:t>privind achizițiile </a:t>
                      </a:r>
                      <a:r>
                        <a:rPr lang="ro-RO" altLang="en-US" sz="1800" kern="1200" dirty="0" smtClean="0">
                          <a:solidFill>
                            <a:schemeClr val="tx1"/>
                          </a:solidFill>
                          <a:latin typeface="Calibri" panose="020F0502020204030204" pitchFamily="34" charset="0"/>
                          <a:ea typeface="+mn-ea"/>
                          <a:cs typeface="Calibri" panose="020F0502020204030204" pitchFamily="34" charset="0"/>
                        </a:rPr>
                        <a:t>publice nr. 131/2015</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6764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dirty="0" smtClean="0">
                          <a:latin typeface="Calibri" panose="020F0502020204030204" pitchFamily="34" charset="0"/>
                          <a:cs typeface="Calibri" panose="020F0502020204030204" pitchFamily="34" charset="0"/>
                        </a:rPr>
                        <a:t>Art. 15 alin. (1) lit. a): </a:t>
                      </a:r>
                      <a:r>
                        <a:rPr lang="ro-RO" altLang="en-US" sz="1800" b="1" u="sng" dirty="0" smtClean="0">
                          <a:latin typeface="Calibri" panose="020F0502020204030204" pitchFamily="34" charset="0"/>
                          <a:cs typeface="Calibri" panose="020F0502020204030204" pitchFamily="34" charset="0"/>
                        </a:rPr>
                        <a:t>Grupul de lucru</a:t>
                      </a:r>
                      <a:r>
                        <a:rPr lang="ro-RO" altLang="en-US" sz="1800" dirty="0" smtClean="0">
                          <a:latin typeface="Calibri" panose="020F0502020204030204" pitchFamily="34" charset="0"/>
                          <a:cs typeface="Calibri" panose="020F0502020204030204" pitchFamily="34" charset="0"/>
                        </a:rPr>
                        <a:t> sau, după caz, specialistul certificat, </a:t>
                      </a:r>
                      <a:r>
                        <a:rPr lang="ro-RO" altLang="en-US" sz="1800" b="1" u="sng" dirty="0" smtClean="0">
                          <a:latin typeface="Calibri" panose="020F0502020204030204" pitchFamily="34" charset="0"/>
                          <a:cs typeface="Calibri" panose="020F0502020204030204" pitchFamily="34" charset="0"/>
                        </a:rPr>
                        <a:t>elaborează planuri anuale și trimestriale de efectuare a achizițiilor publice</a:t>
                      </a:r>
                      <a:r>
                        <a:rPr lang="ro-RO" altLang="en-US" sz="1800" dirty="0" smtClean="0">
                          <a:latin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65628">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Elaborarea planului de achiziții publice, conform cerințelor legale, care să includă: obiectivele achizițiilor; bunurile, serviciile și lucrările care urmează a fi achiziționate; termenele estimate pentru fiecare achiziție și bugetul alocat.</a:t>
                      </a:r>
                    </a:p>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Identificarea necesităților reale și prioritizarea achiziției în funcție de importanță și urgență.</a:t>
                      </a: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0" name="Прямоугольник 9"/>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1" name="Рисунок 10"/>
          <p:cNvPicPr>
            <a:picLocks noChangeAspect="1"/>
          </p:cNvPicPr>
          <p:nvPr/>
        </p:nvPicPr>
        <p:blipFill>
          <a:blip r:embed="rId2"/>
          <a:stretch>
            <a:fillRect/>
          </a:stretch>
        </p:blipFill>
        <p:spPr>
          <a:xfrm>
            <a:off x="163286" y="0"/>
            <a:ext cx="8839200" cy="908383"/>
          </a:xfrm>
          <a:prstGeom prst="rect">
            <a:avLst/>
          </a:prstGeom>
        </p:spPr>
      </p:pic>
    </p:spTree>
    <p:extLst>
      <p:ext uri="{BB962C8B-B14F-4D97-AF65-F5344CB8AC3E}">
        <p14:creationId xmlns:p14="http://schemas.microsoft.com/office/powerpoint/2010/main" val="363942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845309286"/>
              </p:ext>
            </p:extLst>
          </p:nvPr>
        </p:nvGraphicFramePr>
        <p:xfrm>
          <a:off x="152400" y="1129731"/>
          <a:ext cx="8839200" cy="4907897"/>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5146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2.4. Nepublicarea planului </a:t>
                      </a:r>
                      <a:r>
                        <a:rPr lang="ro-RO" altLang="en-US" sz="1800" b="1" smtClean="0">
                          <a:solidFill>
                            <a:srgbClr val="FF0000"/>
                          </a:solidFill>
                          <a:latin typeface="Calibri" panose="020F0502020204030204" pitchFamily="34" charset="0"/>
                          <a:cs typeface="Calibri" panose="020F0502020204030204" pitchFamily="34" charset="0"/>
                        </a:rPr>
                        <a:t>de achiziții </a:t>
                      </a:r>
                      <a:r>
                        <a:rPr lang="ro-RO" altLang="en-US" sz="1800" b="1" dirty="0" smtClean="0">
                          <a:solidFill>
                            <a:srgbClr val="FF0000"/>
                          </a:solidFill>
                          <a:latin typeface="Calibri" panose="020F0502020204030204" pitchFamily="34" charset="0"/>
                          <a:cs typeface="Calibri" panose="020F0502020204030204" pitchFamily="34" charset="0"/>
                        </a:rPr>
                        <a:t>pe pagina web.</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ro-RO" sz="1800" kern="1200" dirty="0" smtClean="0">
                          <a:solidFill>
                            <a:schemeClr val="tx1"/>
                          </a:solidFill>
                          <a:latin typeface="Calibri" panose="020F0502020204030204" pitchFamily="34" charset="0"/>
                          <a:ea typeface="+mn-ea"/>
                          <a:cs typeface="Calibri" panose="020F0502020204030204" pitchFamily="34" charset="0"/>
                        </a:rPr>
                        <a:t>Regulamentul cu privire la modul de planificare a contractelor </a:t>
                      </a:r>
                      <a:r>
                        <a:rPr lang="ro-RO" altLang="ro-RO" sz="1800" kern="1200" smtClean="0">
                          <a:solidFill>
                            <a:schemeClr val="tx1"/>
                          </a:solidFill>
                          <a:latin typeface="Calibri" panose="020F0502020204030204" pitchFamily="34" charset="0"/>
                          <a:ea typeface="+mn-ea"/>
                          <a:cs typeface="Calibri" panose="020F0502020204030204" pitchFamily="34" charset="0"/>
                        </a:rPr>
                        <a:t>de achiziție </a:t>
                      </a:r>
                      <a:r>
                        <a:rPr lang="ro-RO" altLang="ro-RO" sz="1800" kern="1200" dirty="0" smtClean="0">
                          <a:solidFill>
                            <a:schemeClr val="tx1"/>
                          </a:solidFill>
                          <a:latin typeface="Calibri" panose="020F0502020204030204" pitchFamily="34" charset="0"/>
                          <a:ea typeface="+mn-ea"/>
                          <a:cs typeface="Calibri" panose="020F0502020204030204" pitchFamily="34" charset="0"/>
                        </a:rPr>
                        <a:t>publică</a:t>
                      </a:r>
                      <a:r>
                        <a:rPr lang="ru-RU" altLang="ro-RO" sz="1800" kern="1200" dirty="0" smtClean="0">
                          <a:solidFill>
                            <a:schemeClr val="tx1"/>
                          </a:solidFill>
                          <a:latin typeface="Calibri" panose="020F0502020204030204" pitchFamily="34" charset="0"/>
                          <a:ea typeface="+mn-ea"/>
                          <a:cs typeface="Calibri" panose="020F0502020204030204" pitchFamily="34" charset="0"/>
                        </a:rPr>
                        <a:t>, </a:t>
                      </a:r>
                      <a:r>
                        <a:rPr lang="ro-RO" altLang="ro-RO" sz="1800" kern="1200" dirty="0" smtClean="0">
                          <a:solidFill>
                            <a:schemeClr val="tx1"/>
                          </a:solidFill>
                          <a:latin typeface="Calibri" panose="020F0502020204030204" pitchFamily="34" charset="0"/>
                          <a:ea typeface="+mn-ea"/>
                          <a:cs typeface="Calibri" panose="020F0502020204030204" pitchFamily="34" charset="0"/>
                        </a:rPr>
                        <a:t>aprobat prin Hotărârea Guvernului nr. 1419/</a:t>
                      </a:r>
                      <a:r>
                        <a:rPr lang="ru-RU" altLang="ro-RO" sz="1800" kern="1200" dirty="0" smtClean="0">
                          <a:solidFill>
                            <a:schemeClr val="tx1"/>
                          </a:solidFill>
                          <a:latin typeface="Calibri" panose="020F0502020204030204" pitchFamily="34" charset="0"/>
                          <a:ea typeface="+mn-ea"/>
                          <a:cs typeface="Calibri" panose="020F0502020204030204" pitchFamily="34" charset="0"/>
                        </a:rPr>
                        <a:t>2016</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6764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ro-RO" sz="1800" dirty="0" smtClean="0">
                          <a:latin typeface="Calibri" panose="020F0502020204030204" pitchFamily="34" charset="0"/>
                          <a:cs typeface="Calibri" panose="020F0502020204030204" pitchFamily="34" charset="0"/>
                        </a:rPr>
                        <a:t>Pct. 18: </a:t>
                      </a:r>
                      <a:r>
                        <a:rPr lang="ro-RO" altLang="ro-RO" sz="1800" b="1" u="sng" dirty="0" smtClean="0">
                          <a:latin typeface="Calibri" panose="020F0502020204030204" pitchFamily="34" charset="0"/>
                          <a:cs typeface="Calibri" panose="020F0502020204030204" pitchFamily="34" charset="0"/>
                        </a:rPr>
                        <a:t>Autoritatea contractată este obligată să publice pe pagina sa web planul</a:t>
                      </a:r>
                      <a:r>
                        <a:rPr lang="ro-RO" altLang="ro-RO" sz="1800" dirty="0" smtClean="0">
                          <a:latin typeface="Calibri" panose="020F0502020204030204" pitchFamily="34" charset="0"/>
                          <a:cs typeface="Calibri" panose="020F0502020204030204" pitchFamily="34" charset="0"/>
                        </a:rPr>
                        <a:t> provizoriu/anual </a:t>
                      </a:r>
                      <a:r>
                        <a:rPr lang="ro-RO" altLang="ro-RO" sz="1800" b="1" u="sng" dirty="0" smtClean="0">
                          <a:latin typeface="Calibri" panose="020F0502020204030204" pitchFamily="34" charset="0"/>
                          <a:cs typeface="Calibri" panose="020F0502020204030204" pitchFamily="34" charset="0"/>
                        </a:rPr>
                        <a:t>de achiziții</a:t>
                      </a:r>
                      <a:r>
                        <a:rPr lang="ro-RO" altLang="ro-RO" sz="1800" dirty="0" smtClean="0">
                          <a:latin typeface="Calibri" panose="020F0502020204030204" pitchFamily="34" charset="0"/>
                          <a:cs typeface="Calibri" panose="020F0502020204030204" pitchFamily="34" charset="0"/>
                        </a:rPr>
                        <a:t>, în termen de 15 zile de la aprobarea acestuia sau în 5 zile de la modificarea acestuia.</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65628">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dirty="0" smtClean="0">
                          <a:solidFill>
                            <a:schemeClr val="tx1"/>
                          </a:solidFill>
                          <a:latin typeface="Calibri" panose="020F0502020204030204" pitchFamily="34" charset="0"/>
                          <a:cs typeface="Calibri" panose="020F0502020204030204" pitchFamily="34" charset="0"/>
                          <a:sym typeface="Nunito Sans Medium"/>
                        </a:rPr>
                        <a:t>Desemnarea persoane responsabile de publicarea planului de achiziții pe pagina web </a:t>
                      </a:r>
                      <a:r>
                        <a:rPr lang="ro-RO" sz="1800" i="1" dirty="0" smtClean="0">
                          <a:solidFill>
                            <a:schemeClr val="tx1"/>
                          </a:solidFill>
                          <a:latin typeface="Calibri" panose="020F0502020204030204" pitchFamily="34" charset="0"/>
                          <a:cs typeface="Calibri" panose="020F0502020204030204" pitchFamily="34" charset="0"/>
                          <a:sym typeface="Nunito Sans Medium"/>
                        </a:rPr>
                        <a:t>(atribuție specifică în dispoziția de constituire a grupului de lucru)</a:t>
                      </a:r>
                      <a:r>
                        <a:rPr lang="ro-RO" sz="1800" dirty="0" smtClean="0">
                          <a:solidFill>
                            <a:schemeClr val="tx1"/>
                          </a:solidFill>
                          <a:latin typeface="Calibri" panose="020F0502020204030204" pitchFamily="34" charset="0"/>
                          <a:cs typeface="Calibri" panose="020F0502020204030204" pitchFamily="34" charset="0"/>
                          <a:sym typeface="Nunito Sans Medium"/>
                        </a:rPr>
                        <a:t>.</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63286" y="0"/>
            <a:ext cx="8839200" cy="90838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oogle Shape;274;p29"/>
          <p:cNvGraphicFramePr/>
          <p:nvPr>
            <p:extLst>
              <p:ext uri="{D42A27DB-BD31-4B8C-83A1-F6EECF244321}">
                <p14:modId xmlns:p14="http://schemas.microsoft.com/office/powerpoint/2010/main" val="3431133721"/>
              </p:ext>
            </p:extLst>
          </p:nvPr>
        </p:nvGraphicFramePr>
        <p:xfrm>
          <a:off x="152400" y="1129731"/>
          <a:ext cx="8839200" cy="4907897"/>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5146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2.</a:t>
                      </a:r>
                      <a:r>
                        <a:rPr lang="en-US" altLang="en-US" sz="1800" b="1" dirty="0" smtClean="0">
                          <a:solidFill>
                            <a:srgbClr val="FF0000"/>
                          </a:solidFill>
                          <a:latin typeface="Calibri" panose="020F0502020204030204" pitchFamily="34" charset="0"/>
                          <a:cs typeface="Calibri" panose="020F0502020204030204" pitchFamily="34" charset="0"/>
                        </a:rPr>
                        <a:t>5</a:t>
                      </a:r>
                      <a:r>
                        <a:rPr lang="ro-RO" altLang="en-US" sz="1800" b="1" dirty="0" smtClean="0">
                          <a:solidFill>
                            <a:srgbClr val="FF0000"/>
                          </a:solidFill>
                          <a:latin typeface="Calibri" panose="020F0502020204030204" pitchFamily="34" charset="0"/>
                          <a:cs typeface="Calibri" panose="020F0502020204030204" pitchFamily="34" charset="0"/>
                        </a:rPr>
                        <a:t>. Necorelarea planului </a:t>
                      </a:r>
                      <a:r>
                        <a:rPr lang="ro-RO" altLang="en-US" sz="1800" b="1" smtClean="0">
                          <a:solidFill>
                            <a:srgbClr val="FF0000"/>
                          </a:solidFill>
                          <a:latin typeface="Calibri" panose="020F0502020204030204" pitchFamily="34" charset="0"/>
                          <a:cs typeface="Calibri" panose="020F0502020204030204" pitchFamily="34" charset="0"/>
                        </a:rPr>
                        <a:t>de achiziții </a:t>
                      </a:r>
                      <a:r>
                        <a:rPr lang="ro-RO" altLang="en-US" sz="1800" b="1" dirty="0" smtClean="0">
                          <a:solidFill>
                            <a:srgbClr val="FF0000"/>
                          </a:solidFill>
                          <a:latin typeface="Calibri" panose="020F0502020204030204" pitchFamily="34" charset="0"/>
                          <a:cs typeface="Calibri" panose="020F0502020204030204" pitchFamily="34" charset="0"/>
                        </a:rPr>
                        <a:t>cu </a:t>
                      </a:r>
                      <a:r>
                        <a:rPr lang="ro-RO" altLang="en-US" sz="1800" b="1" smtClean="0">
                          <a:solidFill>
                            <a:srgbClr val="FF0000"/>
                          </a:solidFill>
                          <a:latin typeface="Calibri" panose="020F0502020204030204" pitchFamily="34" charset="0"/>
                          <a:cs typeface="Calibri" panose="020F0502020204030204" pitchFamily="34" charset="0"/>
                        </a:rPr>
                        <a:t>bugetul entității</a:t>
                      </a:r>
                      <a:r>
                        <a:rPr lang="ro-RO" altLang="en-US" sz="1800" b="1" dirty="0" smtClean="0">
                          <a:solidFill>
                            <a:srgbClr val="FF0000"/>
                          </a:solidFill>
                          <a:latin typeface="Calibri" panose="020F0502020204030204" pitchFamily="34" charset="0"/>
                          <a:cs typeface="Calibri" panose="020F0502020204030204" pitchFamily="34" charset="0"/>
                        </a:rPr>
                        <a:t>.</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Regulamentul cu privire la modul de planificare a contractelor </a:t>
                      </a:r>
                      <a:r>
                        <a:rPr lang="ro-RO" altLang="ro-RO" sz="1800" kern="1200" smtClean="0">
                          <a:solidFill>
                            <a:srgbClr val="000000"/>
                          </a:solidFill>
                          <a:latin typeface="Calibri" panose="020F0502020204030204" pitchFamily="34" charset="0"/>
                          <a:ea typeface="Calibri" panose="020F0502020204030204" pitchFamily="34" charset="0"/>
                          <a:cs typeface="Calibri" panose="020F0502020204030204" pitchFamily="34" charset="0"/>
                        </a:rPr>
                        <a:t>de achiziție </a:t>
                      </a:r>
                      <a:r>
                        <a:rPr lang="ro-RO" alt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publică, aprobat prin Hotărârea Guvernului nr. 1419/2016</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6764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13 subpct. 1):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Planul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de achiziții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 se coordonează cu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bugetul entității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corespundere cu strategia de dezvoltare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a entității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65628">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a:buNone/>
                      </a:pP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Ajustarea planului de achiziții astfel încât să respecte limitele și prioritățile stabilite în buget.</a:t>
                      </a:r>
                    </a:p>
                    <a:p>
                      <a:pPr marL="0" indent="0" algn="just">
                        <a:buNone/>
                      </a:pP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Prioritizarea achizițiilor esențiale și reprogramarea celor care depășesc alocările bugetare.</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63286" y="0"/>
            <a:ext cx="8839200" cy="908383"/>
          </a:xfrm>
          <a:prstGeom prst="rect">
            <a:avLst/>
          </a:prstGeom>
        </p:spPr>
      </p:pic>
    </p:spTree>
    <p:extLst>
      <p:ext uri="{BB962C8B-B14F-4D97-AF65-F5344CB8AC3E}">
        <p14:creationId xmlns:p14="http://schemas.microsoft.com/office/powerpoint/2010/main" val="424462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8002E8D3-5D53-5DB9-18F2-3E8846BD6244}"/>
              </a:ext>
            </a:extLst>
          </p:cNvPr>
          <p:cNvSpPr>
            <a:spLocks noGrp="1" noChangeArrowheads="1"/>
          </p:cNvSpPr>
          <p:nvPr>
            <p:ph type="title"/>
          </p:nvPr>
        </p:nvSpPr>
        <p:spPr>
          <a:xfrm>
            <a:off x="457200" y="1112009"/>
            <a:ext cx="8229600" cy="1782762"/>
          </a:xfrm>
        </p:spPr>
        <p:txBody>
          <a:bodyPr/>
          <a:lstStyle/>
          <a:p>
            <a:pPr eaLnBrk="1" hangingPunct="1"/>
            <a:r>
              <a:rPr lang="ro-RO" altLang="en-US" b="1" dirty="0">
                <a:latin typeface="Calibri" panose="020F0502020204030204" pitchFamily="34" charset="0"/>
                <a:cs typeface="Calibri" panose="020F0502020204030204" pitchFamily="34" charset="0"/>
              </a:rPr>
              <a:t>Compartimente:</a:t>
            </a:r>
            <a:endParaRPr lang="ru-RU" altLang="en-US" b="1" dirty="0">
              <a:latin typeface="Calibri" panose="020F0502020204030204" pitchFamily="34" charset="0"/>
              <a:cs typeface="Calibri" panose="020F0502020204030204" pitchFamily="34" charset="0"/>
            </a:endParaRPr>
          </a:p>
        </p:txBody>
      </p:sp>
      <p:sp>
        <p:nvSpPr>
          <p:cNvPr id="5123" name="Содержимое 2">
            <a:extLst>
              <a:ext uri="{FF2B5EF4-FFF2-40B4-BE49-F238E27FC236}">
                <a16:creationId xmlns:a16="http://schemas.microsoft.com/office/drawing/2014/main" id="{5DD10A8C-C53A-7C0A-AB73-FBA7CCB6595E}"/>
              </a:ext>
            </a:extLst>
          </p:cNvPr>
          <p:cNvSpPr>
            <a:spLocks noGrp="1" noChangeArrowheads="1"/>
          </p:cNvSpPr>
          <p:nvPr>
            <p:ph idx="1"/>
          </p:nvPr>
        </p:nvSpPr>
        <p:spPr>
          <a:xfrm>
            <a:off x="873842" y="2743200"/>
            <a:ext cx="7696200" cy="2819400"/>
          </a:xfrm>
        </p:spPr>
        <p:txBody>
          <a:bodyPr/>
          <a:lstStyle/>
          <a:p>
            <a:pPr marL="514350" indent="-514350" eaLnBrk="1" hangingPunct="1">
              <a:buFontTx/>
              <a:buAutoNum type="arabicPeriod"/>
            </a:pPr>
            <a:r>
              <a:rPr lang="ro-RO" altLang="en-US" sz="2800" b="1" dirty="0">
                <a:latin typeface="Calibri" panose="020F0502020204030204" pitchFamily="34" charset="0"/>
                <a:cs typeface="Calibri" panose="020F0502020204030204" pitchFamily="34" charset="0"/>
              </a:rPr>
              <a:t>Procesele de elaborare și executare bugetară</a:t>
            </a:r>
          </a:p>
          <a:p>
            <a:pPr marL="514350" indent="-514350" eaLnBrk="1" hangingPunct="1">
              <a:buFontTx/>
              <a:buAutoNum type="arabicPeriod"/>
            </a:pPr>
            <a:r>
              <a:rPr lang="ro-RO" altLang="en-US" sz="2800" b="1" smtClean="0">
                <a:latin typeface="Calibri" panose="020F0502020204030204" pitchFamily="34" charset="0"/>
                <a:cs typeface="Calibri" panose="020F0502020204030204" pitchFamily="34" charset="0"/>
              </a:rPr>
              <a:t>Achizițiile </a:t>
            </a:r>
            <a:r>
              <a:rPr lang="ro-RO" altLang="en-US" sz="2800" b="1" dirty="0">
                <a:latin typeface="Calibri" panose="020F0502020204030204" pitchFamily="34" charset="0"/>
                <a:cs typeface="Calibri" panose="020F0502020204030204" pitchFamily="34" charset="0"/>
              </a:rPr>
              <a:t>publice</a:t>
            </a:r>
          </a:p>
          <a:p>
            <a:pPr marL="514350" indent="-514350" eaLnBrk="1" hangingPunct="1">
              <a:buFontTx/>
              <a:buAutoNum type="arabicPeriod"/>
            </a:pPr>
            <a:r>
              <a:rPr lang="ro-RO" altLang="en-US" sz="2800" b="1" dirty="0">
                <a:latin typeface="Calibri" panose="020F0502020204030204" pitchFamily="34" charset="0"/>
                <a:cs typeface="Calibri" panose="020F0502020204030204" pitchFamily="34" charset="0"/>
              </a:rPr>
              <a:t>Gestionarea patrimoniului public</a:t>
            </a:r>
          </a:p>
          <a:p>
            <a:pPr marL="514350" indent="-514350" eaLnBrk="1" hangingPunct="1">
              <a:buFontTx/>
              <a:buAutoNum type="arabicPeriod"/>
            </a:pPr>
            <a:r>
              <a:rPr lang="ro-RO" altLang="en-US" sz="2800" b="1" dirty="0" smtClean="0">
                <a:latin typeface="Calibri" panose="020F0502020204030204" pitchFamily="34" charset="0"/>
                <a:cs typeface="Calibri" panose="020F0502020204030204" pitchFamily="34" charset="0"/>
              </a:rPr>
              <a:t>Managementul financiar-contabil</a:t>
            </a:r>
            <a:endParaRPr lang="ru-RU" altLang="en-US" sz="2800" b="1" dirty="0">
              <a:latin typeface="Calibri" panose="020F0502020204030204" pitchFamily="34" charset="0"/>
              <a:cs typeface="Calibri" panose="020F0502020204030204" pitchFamily="34" charset="0"/>
            </a:endParaRPr>
          </a:p>
        </p:txBody>
      </p:sp>
      <p:pic>
        <p:nvPicPr>
          <p:cNvPr id="2" name="Рисунок 1"/>
          <p:cNvPicPr>
            <a:picLocks noChangeAspect="1"/>
          </p:cNvPicPr>
          <p:nvPr/>
        </p:nvPicPr>
        <p:blipFill>
          <a:blip r:embed="rId2"/>
          <a:stretch>
            <a:fillRect/>
          </a:stretch>
        </p:blipFill>
        <p:spPr>
          <a:xfrm>
            <a:off x="164210" y="14729"/>
            <a:ext cx="8815580" cy="9083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59184492"/>
              </p:ext>
            </p:extLst>
          </p:nvPr>
        </p:nvGraphicFramePr>
        <p:xfrm>
          <a:off x="163286" y="976384"/>
          <a:ext cx="8839200" cy="562338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681794">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kern="0" dirty="0" smtClean="0">
                          <a:solidFill>
                            <a:srgbClr val="FF0000"/>
                          </a:solidFill>
                          <a:latin typeface="Calibri" panose="020F0502020204030204" pitchFamily="34" charset="0"/>
                          <a:cs typeface="Calibri" panose="020F0502020204030204" pitchFamily="34" charset="0"/>
                        </a:rPr>
                        <a:t>2.</a:t>
                      </a:r>
                      <a:r>
                        <a:rPr lang="en-US" altLang="en-US" sz="1800" b="1" kern="0" dirty="0" smtClean="0">
                          <a:solidFill>
                            <a:srgbClr val="FF0000"/>
                          </a:solidFill>
                          <a:latin typeface="Calibri" panose="020F0502020204030204" pitchFamily="34" charset="0"/>
                          <a:cs typeface="Calibri" panose="020F0502020204030204" pitchFamily="34" charset="0"/>
                        </a:rPr>
                        <a:t>6</a:t>
                      </a:r>
                      <a:r>
                        <a:rPr lang="ro-RO" altLang="en-US" sz="1800" b="1" kern="0" dirty="0" smtClean="0">
                          <a:solidFill>
                            <a:srgbClr val="FF0000"/>
                          </a:solidFill>
                          <a:latin typeface="Calibri" panose="020F0502020204030204" pitchFamily="34" charset="0"/>
                          <a:cs typeface="Calibri" panose="020F0502020204030204" pitchFamily="34" charset="0"/>
                        </a:rPr>
                        <a:t>. </a:t>
                      </a:r>
                      <a:r>
                        <a:rPr lang="ro-RO" altLang="en-US" sz="1800" b="1" dirty="0" smtClean="0">
                          <a:solidFill>
                            <a:srgbClr val="FF0000"/>
                          </a:solidFill>
                          <a:latin typeface="Calibri" panose="020F0502020204030204" pitchFamily="34" charset="0"/>
                          <a:cs typeface="Calibri" panose="020F0502020204030204" pitchFamily="34" charset="0"/>
                        </a:rPr>
                        <a:t>Neasigurarea concurenței la atribuirea contractelor de achiziții de valoare mică.</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681794">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Regulamentul cu privire </a:t>
                      </a:r>
                      <a:r>
                        <a:rPr lang="ro-RO" altLang="en-US" sz="1800" kern="1200" smtClean="0">
                          <a:solidFill>
                            <a:srgbClr val="000000"/>
                          </a:solidFill>
                          <a:latin typeface="Calibri" panose="020F0502020204030204" pitchFamily="34" charset="0"/>
                          <a:ea typeface="Calibri" panose="020F0502020204030204" pitchFamily="34" charset="0"/>
                          <a:cs typeface="Calibri" panose="020F0502020204030204" pitchFamily="34" charset="0"/>
                        </a:rPr>
                        <a:t>la achizițiile </a:t>
                      </a: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 de valoare mică, aprobat prin Hotărârea Guvernului nr. 870/2022</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791765">
                <a:tc rowSpan="3">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14: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Autoritatea/entitatea contractantă este obligată să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desfășoare achizițiile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 de valoare mică prin intermediul SIA „RSAP”</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cu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unele excepții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dacă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valoarea achiziției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depășește pragurile stabilite la</a:t>
                      </a:r>
                      <a:r>
                        <a:rPr lang="en-US"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pct.4–7.</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003431">
                <a:tc vMerge="1">
                  <a:txBody>
                    <a:bodyPr/>
                    <a:lstStyle/>
                    <a:p>
                      <a:endParaRPr lang="ru-RU"/>
                    </a:p>
                  </a:txBody>
                  <a:tcPr/>
                </a:tc>
                <a:tc>
                  <a:txBody>
                    <a:bodyPr/>
                    <a:lstStyle/>
                    <a:p>
                      <a:pPr marL="0" marR="0" indent="0" algn="just"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44: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SIA „RSAP”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lansează licitația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electronică</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la data și ora indicate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în invitația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expediată pentru înregistrare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la licitația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electronică,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cu condiția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că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cel puțin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 operatori economici au depus oferte</a:t>
                      </a:r>
                      <a:r>
                        <a:rPr lang="en-US"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cadrul achiziției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 de valoare mică.</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475907032"/>
                  </a:ext>
                </a:extLst>
              </a:tr>
              <a:tr h="1003431">
                <a:tc vMerge="1">
                  <a:txBody>
                    <a:bodyPr/>
                    <a:lstStyle/>
                    <a:p>
                      <a:endParaRPr lang="ru-RU"/>
                    </a:p>
                  </a:txBody>
                  <a:tcPr/>
                </a:tc>
                <a:tc>
                  <a:txBody>
                    <a:bodyPr/>
                    <a:lstStyle/>
                    <a:p>
                      <a:pPr marL="0" marR="0" indent="0" algn="just"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55: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La atribuirea contractului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de achiziție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publică de valoare mică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se asigură minimalizarea riscurilor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pentru autoritatea/entitatea contractantă</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eficiența achiziției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dar și tratamentul egal</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 imparțial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și nediscriminatoriu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în privința tuturor ofertanților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și operatorilor economici.</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580889155"/>
                  </a:ext>
                </a:extLst>
              </a:tr>
              <a:tr h="651655">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a:buNone/>
                      </a:pPr>
                      <a:r>
                        <a:rPr lang="ro-MD"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 asigurat concurența cu cel puțin 2 oferte, ca și în cazul achizițiilor prin</a:t>
                      </a:r>
                      <a:r>
                        <a:rPr lang="ro-MD" alt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intermediul SIA „RSAP”.</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63286" y="0"/>
            <a:ext cx="8839200" cy="9083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oogle Shape;274;p29"/>
          <p:cNvGraphicFramePr/>
          <p:nvPr>
            <p:extLst>
              <p:ext uri="{D42A27DB-BD31-4B8C-83A1-F6EECF244321}">
                <p14:modId xmlns:p14="http://schemas.microsoft.com/office/powerpoint/2010/main" val="1932237526"/>
              </p:ext>
            </p:extLst>
          </p:nvPr>
        </p:nvGraphicFramePr>
        <p:xfrm>
          <a:off x="163286" y="1066800"/>
          <a:ext cx="8839200" cy="5315562"/>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681794">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2.</a:t>
                      </a:r>
                      <a:r>
                        <a:rPr lang="en-US" altLang="en-US" sz="1800" b="1" dirty="0" smtClean="0">
                          <a:solidFill>
                            <a:srgbClr val="FF0000"/>
                          </a:solidFill>
                          <a:latin typeface="Calibri" panose="020F0502020204030204" pitchFamily="34" charset="0"/>
                          <a:cs typeface="Calibri" panose="020F0502020204030204" pitchFamily="34" charset="0"/>
                        </a:rPr>
                        <a:t>7</a:t>
                      </a:r>
                      <a:r>
                        <a:rPr lang="ro-RO" altLang="en-US" sz="1800" b="1" dirty="0" smtClean="0">
                          <a:solidFill>
                            <a:srgbClr val="FF0000"/>
                          </a:solidFill>
                          <a:latin typeface="Calibri" panose="020F0502020204030204" pitchFamily="34" charset="0"/>
                          <a:cs typeface="Calibri" panose="020F0502020204030204" pitchFamily="34" charset="0"/>
                        </a:rPr>
                        <a:t>. Neasigurarea concurenței la atribuirea contractelor de achiziții prin cererea ofertelor de prețuri.</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681794">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defTabSz="914400" rtl="0" eaLnBrk="1" latinLnBrk="0" hangingPunct="1">
                        <a:buFontTx/>
                        <a:buNone/>
                      </a:pPr>
                      <a:r>
                        <a:rPr lang="ro-RO" altLang="en-US" sz="1800" kern="1200" dirty="0" smtClean="0">
                          <a:solidFill>
                            <a:schemeClr val="tx1"/>
                          </a:solidFill>
                          <a:latin typeface="Calibri" panose="020F0502020204030204" pitchFamily="34" charset="0"/>
                          <a:ea typeface="+mn-ea"/>
                          <a:cs typeface="Calibri" panose="020F0502020204030204" pitchFamily="34" charset="0"/>
                        </a:rPr>
                        <a:t>Regulamentul cu privire la achiziția bunurilor și serviciilor prin cererea ofertelor de prețuri, aprobat prin Hotărârea Guvernului nr. 987</a:t>
                      </a:r>
                      <a:r>
                        <a:rPr lang="en-US" altLang="en-US" sz="1800" kern="1200" dirty="0" smtClean="0">
                          <a:solidFill>
                            <a:schemeClr val="tx1"/>
                          </a:solidFill>
                          <a:latin typeface="Calibri" panose="020F0502020204030204" pitchFamily="34" charset="0"/>
                          <a:ea typeface="+mn-ea"/>
                          <a:cs typeface="Calibri" panose="020F0502020204030204" pitchFamily="34" charset="0"/>
                        </a:rPr>
                        <a:t>/</a:t>
                      </a:r>
                      <a:r>
                        <a:rPr lang="ro-RO" altLang="en-US" sz="1800" kern="1200" dirty="0" smtClean="0">
                          <a:solidFill>
                            <a:schemeClr val="tx1"/>
                          </a:solidFill>
                          <a:latin typeface="Calibri" panose="020F0502020204030204" pitchFamily="34" charset="0"/>
                          <a:ea typeface="+mn-ea"/>
                          <a:cs typeface="Calibri" panose="020F0502020204030204" pitchFamily="34" charset="0"/>
                        </a:rPr>
                        <a:t>2018</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791765">
                <a:tc rowSpan="2">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lang="ro-RO" altLang="en-US" sz="1800" dirty="0" smtClean="0">
                          <a:latin typeface="Calibri" panose="020F0502020204030204" pitchFamily="34" charset="0"/>
                          <a:cs typeface="Calibri" panose="020F0502020204030204" pitchFamily="34" charset="0"/>
                        </a:rPr>
                        <a:t>Pct. 43: </a:t>
                      </a:r>
                      <a:r>
                        <a:rPr lang="ro-RO" altLang="en-US" sz="1800" b="1" u="sng" dirty="0" smtClean="0">
                          <a:latin typeface="Calibri" panose="020F0502020204030204" pitchFamily="34" charset="0"/>
                          <a:cs typeface="Calibri" panose="020F0502020204030204" pitchFamily="34" charset="0"/>
                        </a:rPr>
                        <a:t>Procedura de cerere a ofertelor </a:t>
                      </a:r>
                      <a:r>
                        <a:rPr lang="ro-RO" altLang="en-US" sz="1800" b="1" u="sng" smtClean="0">
                          <a:latin typeface="Calibri" panose="020F0502020204030204" pitchFamily="34" charset="0"/>
                          <a:cs typeface="Calibri" panose="020F0502020204030204" pitchFamily="34" charset="0"/>
                        </a:rPr>
                        <a:t>de prețuri</a:t>
                      </a:r>
                      <a:r>
                        <a:rPr lang="ro-RO" altLang="en-US" sz="1800" smtClean="0">
                          <a:latin typeface="Calibri" panose="020F0502020204030204" pitchFamily="34" charset="0"/>
                          <a:cs typeface="Calibri" panose="020F0502020204030204" pitchFamily="34" charset="0"/>
                        </a:rPr>
                        <a:t> </a:t>
                      </a:r>
                      <a:r>
                        <a:rPr lang="ro-RO" altLang="en-US" sz="1800" dirty="0" smtClean="0">
                          <a:latin typeface="Calibri" panose="020F0502020204030204" pitchFamily="34" charset="0"/>
                          <a:cs typeface="Calibri" panose="020F0502020204030204" pitchFamily="34" charset="0"/>
                        </a:rPr>
                        <a:t>pentru care nu a fost </a:t>
                      </a:r>
                      <a:r>
                        <a:rPr lang="ro-RO" altLang="en-US" sz="1800" smtClean="0">
                          <a:latin typeface="Calibri" panose="020F0502020204030204" pitchFamily="34" charset="0"/>
                          <a:cs typeface="Calibri" panose="020F0502020204030204" pitchFamily="34" charset="0"/>
                        </a:rPr>
                        <a:t>publicat anunțul </a:t>
                      </a:r>
                      <a:r>
                        <a:rPr lang="ro-RO" altLang="en-US" sz="1800" dirty="0" smtClean="0">
                          <a:latin typeface="Calibri" panose="020F0502020204030204" pitchFamily="34" charset="0"/>
                          <a:cs typeface="Calibri" panose="020F0502020204030204" pitchFamily="34" charset="0"/>
                        </a:rPr>
                        <a:t>de participare în </a:t>
                      </a:r>
                      <a:r>
                        <a:rPr lang="ro-RO" altLang="en-US" sz="1800" smtClean="0">
                          <a:latin typeface="Calibri" panose="020F0502020204030204" pitchFamily="34" charset="0"/>
                          <a:cs typeface="Calibri" panose="020F0502020204030204" pitchFamily="34" charset="0"/>
                        </a:rPr>
                        <a:t>Buletinul achizițiilor </a:t>
                      </a:r>
                      <a:r>
                        <a:rPr lang="ro-RO" altLang="en-US" sz="1800" dirty="0" smtClean="0">
                          <a:latin typeface="Calibri" panose="020F0502020204030204" pitchFamily="34" charset="0"/>
                          <a:cs typeface="Calibri" panose="020F0502020204030204" pitchFamily="34" charset="0"/>
                        </a:rPr>
                        <a:t>publice se consideră desfășurată doar dacă au fost depuse </a:t>
                      </a:r>
                      <a:r>
                        <a:rPr lang="ro-RO" altLang="en-US" sz="1800" b="1" u="sng" smtClean="0">
                          <a:latin typeface="Calibri" panose="020F0502020204030204" pitchFamily="34" charset="0"/>
                          <a:cs typeface="Calibri" panose="020F0502020204030204" pitchFamily="34" charset="0"/>
                        </a:rPr>
                        <a:t>cel puțin </a:t>
                      </a:r>
                      <a:r>
                        <a:rPr lang="ro-RO" altLang="en-US" sz="1800" b="1" u="sng" dirty="0" smtClean="0">
                          <a:latin typeface="Calibri" panose="020F0502020204030204" pitchFamily="34" charset="0"/>
                          <a:cs typeface="Calibri" panose="020F0502020204030204" pitchFamily="34" charset="0"/>
                        </a:rPr>
                        <a:t>3 oferte</a:t>
                      </a:r>
                      <a:r>
                        <a:rPr lang="ro-RO" altLang="en-US" sz="1800" dirty="0" smtClean="0">
                          <a:latin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906863">
                <a:tc vMerge="1">
                  <a:txBody>
                    <a:bodyPr/>
                    <a:lstStyle/>
                    <a:p>
                      <a:endParaRPr lang="ru-RU"/>
                    </a:p>
                  </a:txBody>
                  <a:tcPr/>
                </a:tc>
                <a:tc>
                  <a:txBody>
                    <a:bodyPr/>
                    <a:lstStyle/>
                    <a:p>
                      <a:pPr marL="0" marR="0" indent="0" algn="just"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lang="ro-RO" altLang="en-US" sz="1800" dirty="0" smtClean="0">
                          <a:latin typeface="Calibri" panose="020F0502020204030204" pitchFamily="34" charset="0"/>
                          <a:cs typeface="Calibri" panose="020F0502020204030204" pitchFamily="34" charset="0"/>
                        </a:rPr>
                        <a:t>Pct. 44: </a:t>
                      </a:r>
                      <a:r>
                        <a:rPr lang="ro-RO" altLang="en-US" sz="1800" b="1" u="sng" dirty="0" smtClean="0">
                          <a:latin typeface="Calibri" panose="020F0502020204030204" pitchFamily="34" charset="0"/>
                          <a:cs typeface="Calibri" panose="020F0502020204030204" pitchFamily="34" charset="0"/>
                        </a:rPr>
                        <a:t>Dacă</a:t>
                      </a:r>
                      <a:r>
                        <a:rPr lang="ro-RO" altLang="en-US" sz="1800" dirty="0" smtClean="0">
                          <a:latin typeface="Calibri" panose="020F0502020204030204" pitchFamily="34" charset="0"/>
                          <a:cs typeface="Calibri" panose="020F0502020204030204" pitchFamily="34" charset="0"/>
                        </a:rPr>
                        <a:t>, drept rezultat </a:t>
                      </a:r>
                      <a:r>
                        <a:rPr lang="ro-RO" altLang="en-US" sz="1800" smtClean="0">
                          <a:latin typeface="Calibri" panose="020F0502020204030204" pitchFamily="34" charset="0"/>
                          <a:cs typeface="Calibri" panose="020F0502020204030204" pitchFamily="34" charset="0"/>
                        </a:rPr>
                        <a:t>al invitației </a:t>
                      </a:r>
                      <a:r>
                        <a:rPr lang="ro-RO" altLang="en-US" sz="1800" dirty="0" smtClean="0">
                          <a:latin typeface="Calibri" panose="020F0502020204030204" pitchFamily="34" charset="0"/>
                          <a:cs typeface="Calibri" panose="020F0502020204030204" pitchFamily="34" charset="0"/>
                        </a:rPr>
                        <a:t>de participare, </a:t>
                      </a:r>
                      <a:r>
                        <a:rPr lang="ro-RO" altLang="en-US" sz="1800" b="1" u="sng" dirty="0" smtClean="0">
                          <a:latin typeface="Calibri" panose="020F0502020204030204" pitchFamily="34" charset="0"/>
                          <a:cs typeface="Calibri" panose="020F0502020204030204" pitchFamily="34" charset="0"/>
                        </a:rPr>
                        <a:t>nu a fost acumulat numărul necesar de oferte</a:t>
                      </a:r>
                      <a:r>
                        <a:rPr lang="ro-RO" altLang="en-US" sz="1800" dirty="0" smtClean="0">
                          <a:latin typeface="Calibri" panose="020F0502020204030204" pitchFamily="34" charset="0"/>
                          <a:cs typeface="Calibri" panose="020F0502020204030204" pitchFamily="34" charset="0"/>
                        </a:rPr>
                        <a:t>, prevăzut în pct. 43, </a:t>
                      </a:r>
                      <a:r>
                        <a:rPr lang="ro-RO" altLang="en-US" sz="1800" b="1" u="sng" dirty="0" smtClean="0">
                          <a:latin typeface="Calibri" panose="020F0502020204030204" pitchFamily="34" charset="0"/>
                          <a:cs typeface="Calibri" panose="020F0502020204030204" pitchFamily="34" charset="0"/>
                        </a:rPr>
                        <a:t>aceasta se desfășoară în mod repetat, cu publicarea prealabilă a </a:t>
                      </a:r>
                      <a:r>
                        <a:rPr lang="ro-RO" altLang="en-US" sz="1800" b="1" u="sng" smtClean="0">
                          <a:latin typeface="Calibri" panose="020F0502020204030204" pitchFamily="34" charset="0"/>
                          <a:cs typeface="Calibri" panose="020F0502020204030204" pitchFamily="34" charset="0"/>
                        </a:rPr>
                        <a:t>unui anunț </a:t>
                      </a:r>
                      <a:r>
                        <a:rPr lang="ro-RO" altLang="en-US" sz="1800" b="1" u="sng" dirty="0" smtClean="0">
                          <a:latin typeface="Calibri" panose="020F0502020204030204" pitchFamily="34" charset="0"/>
                          <a:cs typeface="Calibri" panose="020F0502020204030204" pitchFamily="34" charset="0"/>
                        </a:rPr>
                        <a:t>de participare în </a:t>
                      </a:r>
                      <a:r>
                        <a:rPr lang="ro-RO" altLang="en-US" sz="1800" b="1" u="sng" smtClean="0">
                          <a:latin typeface="Calibri" panose="020F0502020204030204" pitchFamily="34" charset="0"/>
                          <a:cs typeface="Calibri" panose="020F0502020204030204" pitchFamily="34" charset="0"/>
                        </a:rPr>
                        <a:t>Buletinul achizițiilor </a:t>
                      </a:r>
                      <a:r>
                        <a:rPr lang="ro-RO" altLang="en-US" sz="1800" b="1" u="sng" dirty="0" smtClean="0">
                          <a:latin typeface="Calibri" panose="020F0502020204030204" pitchFamily="34" charset="0"/>
                          <a:cs typeface="Calibri" panose="020F0502020204030204" pitchFamily="34" charset="0"/>
                        </a:rPr>
                        <a:t>publice</a:t>
                      </a:r>
                      <a:r>
                        <a:rPr lang="ro-RO" altLang="en-US" sz="1800" dirty="0" smtClean="0">
                          <a:latin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475907032"/>
                  </a:ext>
                </a:extLst>
              </a:tr>
              <a:tr h="651655">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a:buNone/>
                      </a:pPr>
                      <a:r>
                        <a:rPr lang="ro-RO" sz="1800" kern="1200" dirty="0" smtClean="0">
                          <a:solidFill>
                            <a:schemeClr val="tx1"/>
                          </a:solidFill>
                          <a:latin typeface="Calibri" panose="020F0502020204030204" pitchFamily="34" charset="0"/>
                          <a:ea typeface="+mn-ea"/>
                          <a:cs typeface="Calibri" panose="020F0502020204030204" pitchFamily="34" charset="0"/>
                        </a:rPr>
                        <a:t>Revizuirea procedurilor de achiziție pentru a garanta respectarea principiilor de tratare egală, transparență și nediscriminare.</a:t>
                      </a:r>
                    </a:p>
                    <a:p>
                      <a:pPr marL="0" indent="0" algn="just">
                        <a:buNone/>
                      </a:pPr>
                      <a:endParaRPr lang="ro-RO" sz="800" kern="1200" dirty="0" smtClean="0">
                        <a:solidFill>
                          <a:schemeClr val="tx1"/>
                        </a:solidFill>
                        <a:latin typeface="Calibri" panose="020F0502020204030204" pitchFamily="34" charset="0"/>
                        <a:ea typeface="+mn-ea"/>
                        <a:cs typeface="Calibri" panose="020F0502020204030204" pitchFamily="34" charset="0"/>
                      </a:endParaRPr>
                    </a:p>
                    <a:p>
                      <a:pPr marL="0" indent="0" algn="just">
                        <a:buNone/>
                      </a:pPr>
                      <a:r>
                        <a:rPr lang="ro-RO" sz="1800" kern="1200" dirty="0" smtClean="0">
                          <a:solidFill>
                            <a:schemeClr val="tx1"/>
                          </a:solidFill>
                          <a:latin typeface="Calibri" panose="020F0502020204030204" pitchFamily="34" charset="0"/>
                          <a:ea typeface="+mn-ea"/>
                          <a:cs typeface="Calibri" panose="020F0502020204030204" pitchFamily="34" charset="0"/>
                        </a:rPr>
                        <a:t>Asigurarea că toate documentele de achiziție (inclusiv cererea de oferte) sunt elaborate astfel încât să permită participarea unui număr suficient de operatori economici.</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3" name="Прямоугольник 12"/>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4" name="Рисунок 13"/>
          <p:cNvPicPr>
            <a:picLocks noChangeAspect="1"/>
          </p:cNvPicPr>
          <p:nvPr/>
        </p:nvPicPr>
        <p:blipFill>
          <a:blip r:embed="rId2"/>
          <a:stretch>
            <a:fillRect/>
          </a:stretch>
        </p:blipFill>
        <p:spPr>
          <a:xfrm>
            <a:off x="163286" y="0"/>
            <a:ext cx="8839200" cy="90838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oogle Shape;274;p29"/>
          <p:cNvGraphicFramePr/>
          <p:nvPr>
            <p:extLst>
              <p:ext uri="{D42A27DB-BD31-4B8C-83A1-F6EECF244321}">
                <p14:modId xmlns:p14="http://schemas.microsoft.com/office/powerpoint/2010/main" val="863263407"/>
              </p:ext>
            </p:extLst>
          </p:nvPr>
        </p:nvGraphicFramePr>
        <p:xfrm>
          <a:off x="152400" y="1129731"/>
          <a:ext cx="8839200" cy="5347269"/>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245623">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2.8. Contractele </a:t>
                      </a:r>
                      <a:r>
                        <a:rPr lang="ro-RO" altLang="en-US" sz="1800" b="1" smtClean="0">
                          <a:solidFill>
                            <a:srgbClr val="FF0000"/>
                          </a:solidFill>
                          <a:latin typeface="Calibri" panose="020F0502020204030204" pitchFamily="34" charset="0"/>
                          <a:cs typeface="Calibri" panose="020F0502020204030204" pitchFamily="34" charset="0"/>
                        </a:rPr>
                        <a:t>de achiziție </a:t>
                      </a:r>
                      <a:r>
                        <a:rPr lang="ro-RO" altLang="en-US" sz="1800" b="1" dirty="0" smtClean="0">
                          <a:solidFill>
                            <a:srgbClr val="FF0000"/>
                          </a:solidFill>
                          <a:latin typeface="Calibri" panose="020F0502020204030204" pitchFamily="34" charset="0"/>
                          <a:cs typeface="Calibri" panose="020F0502020204030204" pitchFamily="34" charset="0"/>
                        </a:rPr>
                        <a:t>publică de valoare mică se încheie în formă liberă, cu ignorarea modelului prevăzut </a:t>
                      </a:r>
                      <a:r>
                        <a:rPr lang="ro-RO" altLang="en-US" sz="1800" b="1" smtClean="0">
                          <a:solidFill>
                            <a:srgbClr val="FF0000"/>
                          </a:solidFill>
                          <a:latin typeface="Calibri" panose="020F0502020204030204" pitchFamily="34" charset="0"/>
                          <a:cs typeface="Calibri" panose="020F0502020204030204" pitchFamily="34" charset="0"/>
                        </a:rPr>
                        <a:t>de documentația </a:t>
                      </a:r>
                      <a:r>
                        <a:rPr lang="ro-RO" altLang="en-US" sz="1800" b="1" dirty="0" smtClean="0">
                          <a:solidFill>
                            <a:srgbClr val="FF0000"/>
                          </a:solidFill>
                          <a:latin typeface="Calibri" panose="020F0502020204030204" pitchFamily="34" charset="0"/>
                          <a:cs typeface="Calibri" panose="020F0502020204030204" pitchFamily="34" charset="0"/>
                        </a:rPr>
                        <a:t>standard.</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3710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Regulamentul cu privire la achizițiile publice de valoare mică, aprobat prin Hotărârea Guvernului nr. 870/2022</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70362">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vi-VN" altLang="en-US" sz="1800" dirty="0" smtClean="0">
                          <a:latin typeface="Calibri" panose="020F0502020204030204" pitchFamily="34" charset="0"/>
                          <a:cs typeface="Calibri" panose="020F0502020204030204" pitchFamily="34" charset="0"/>
                        </a:rPr>
                        <a:t>Pct. 55: </a:t>
                      </a:r>
                      <a:r>
                        <a:rPr lang="vi-VN" altLang="en-US" sz="1800" b="1" u="sng" dirty="0" smtClean="0">
                          <a:latin typeface="Calibri" panose="020F0502020204030204" pitchFamily="34" charset="0"/>
                          <a:cs typeface="Calibri" panose="020F0502020204030204" pitchFamily="34" charset="0"/>
                        </a:rPr>
                        <a:t>Autoritatea contractantă</a:t>
                      </a:r>
                      <a:r>
                        <a:rPr lang="vi-VN" altLang="en-US" sz="1800" dirty="0" smtClean="0">
                          <a:latin typeface="Calibri" panose="020F0502020204030204" pitchFamily="34" charset="0"/>
                          <a:cs typeface="Calibri" panose="020F0502020204030204" pitchFamily="34" charset="0"/>
                        </a:rPr>
                        <a:t> în cadrul achizițiilor publice de valoare mică </a:t>
                      </a:r>
                      <a:r>
                        <a:rPr lang="vi-VN" altLang="en-US" sz="1800" b="1" u="sng" dirty="0" smtClean="0">
                          <a:latin typeface="Calibri" panose="020F0502020204030204" pitchFamily="34" charset="0"/>
                          <a:cs typeface="Calibri" panose="020F0502020204030204" pitchFamily="34" charset="0"/>
                        </a:rPr>
                        <a:t>utilizează contractele-model din</a:t>
                      </a:r>
                      <a:r>
                        <a:rPr lang="vi-VN" altLang="en-US" sz="1800" dirty="0" smtClean="0">
                          <a:latin typeface="Calibri" panose="020F0502020204030204" pitchFamily="34" charset="0"/>
                          <a:cs typeface="Calibri" panose="020F0502020204030204" pitchFamily="34" charset="0"/>
                        </a:rPr>
                        <a:t> Documentațiile standard specifice pentru realizarea achizițiilor publice de bunuri, servicii și lucrări, aprobate prin </a:t>
                      </a:r>
                      <a:r>
                        <a:rPr lang="ro-RO" altLang="en-US" sz="1800" dirty="0" smtClean="0">
                          <a:latin typeface="Calibri" panose="020F0502020204030204" pitchFamily="34" charset="0"/>
                          <a:cs typeface="Calibri" panose="020F0502020204030204" pitchFamily="34" charset="0"/>
                        </a:rPr>
                        <a:t>o</a:t>
                      </a:r>
                      <a:r>
                        <a:rPr lang="vi-VN" altLang="en-US" sz="1800" dirty="0" smtClean="0">
                          <a:latin typeface="Calibri" panose="020F0502020204030204" pitchFamily="34" charset="0"/>
                          <a:cs typeface="Calibri" panose="020F0502020204030204" pitchFamily="34" charset="0"/>
                        </a:rPr>
                        <a:t>rdin</a:t>
                      </a:r>
                      <a:r>
                        <a:rPr lang="ro-RO" altLang="en-US" sz="1800" dirty="0" smtClean="0">
                          <a:latin typeface="Calibri" panose="020F0502020204030204" pitchFamily="34" charset="0"/>
                          <a:cs typeface="Calibri" panose="020F0502020204030204" pitchFamily="34" charset="0"/>
                        </a:rPr>
                        <a:t>ele</a:t>
                      </a:r>
                      <a:r>
                        <a:rPr lang="vi-VN" altLang="en-US" sz="1800" dirty="0" smtClean="0">
                          <a:latin typeface="Calibri" panose="020F0502020204030204" pitchFamily="34" charset="0"/>
                          <a:cs typeface="Calibri" panose="020F0502020204030204" pitchFamily="34" charset="0"/>
                        </a:rPr>
                        <a:t> ministrului finanțelor</a:t>
                      </a:r>
                      <a:r>
                        <a:rPr lang="ro-RO" altLang="en-US" sz="1800" dirty="0" smtClean="0">
                          <a:latin typeface="Calibri" panose="020F0502020204030204" pitchFamily="34" charset="0"/>
                          <a:cs typeface="Calibri" panose="020F0502020204030204" pitchFamily="34" charset="0"/>
                        </a:rPr>
                        <a:t> </a:t>
                      </a:r>
                      <a:r>
                        <a:rPr lang="vi-VN" altLang="en-US" sz="1800" b="1" u="sng" dirty="0" smtClean="0">
                          <a:latin typeface="Calibri" panose="020F0502020204030204" pitchFamily="34" charset="0"/>
                          <a:cs typeface="Calibri" panose="020F0502020204030204" pitchFamily="34" charset="0"/>
                        </a:rPr>
                        <a:t>nr. 115/2021</a:t>
                      </a:r>
                      <a:r>
                        <a:rPr lang="vi-VN" altLang="en-US" sz="1800" dirty="0" smtClean="0">
                          <a:latin typeface="Calibri" panose="020F0502020204030204" pitchFamily="34" charset="0"/>
                          <a:cs typeface="Calibri" panose="020F0502020204030204" pitchFamily="34" charset="0"/>
                        </a:rPr>
                        <a:t> și </a:t>
                      </a:r>
                      <a:r>
                        <a:rPr lang="vi-VN" altLang="en-US" sz="1800" b="1" u="sng" dirty="0" smtClean="0">
                          <a:latin typeface="Calibri" panose="020F0502020204030204" pitchFamily="34" charset="0"/>
                          <a:cs typeface="Calibri" panose="020F0502020204030204" pitchFamily="34" charset="0"/>
                        </a:rPr>
                        <a:t>nr. 69/2021</a:t>
                      </a:r>
                      <a:r>
                        <a:rPr lang="vi-VN" altLang="en-US" sz="1800" dirty="0" smtClean="0">
                          <a:latin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294183">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MD" altLang="en-US" sz="1800" kern="1200" dirty="0" smtClean="0">
                          <a:solidFill>
                            <a:schemeClr val="tx1"/>
                          </a:solidFill>
                          <a:latin typeface="Calibri" panose="020F0502020204030204" pitchFamily="34" charset="0"/>
                          <a:ea typeface="+mn-ea"/>
                          <a:cs typeface="Calibri" panose="020F0502020204030204" pitchFamily="34" charset="0"/>
                        </a:rPr>
                        <a:t>De </a:t>
                      </a:r>
                      <a:r>
                        <a:rPr lang="vi-VN" altLang="en-US" sz="1800" kern="1200" dirty="0" smtClean="0">
                          <a:solidFill>
                            <a:schemeClr val="tx1"/>
                          </a:solidFill>
                          <a:latin typeface="Calibri" panose="020F0502020204030204" pitchFamily="34" charset="0"/>
                          <a:ea typeface="+mn-ea"/>
                          <a:cs typeface="Calibri" panose="020F0502020204030204" pitchFamily="34" charset="0"/>
                        </a:rPr>
                        <a:t>utiliza</a:t>
                      </a:r>
                      <a:r>
                        <a:rPr lang="ro-RO" altLang="en-US" sz="1800" kern="1200" dirty="0" smtClean="0">
                          <a:solidFill>
                            <a:schemeClr val="tx1"/>
                          </a:solidFill>
                          <a:latin typeface="Calibri" panose="020F0502020204030204" pitchFamily="34" charset="0"/>
                          <a:ea typeface="+mn-ea"/>
                          <a:cs typeface="Calibri" panose="020F0502020204030204" pitchFamily="34" charset="0"/>
                        </a:rPr>
                        <a:t>t</a:t>
                      </a:r>
                      <a:r>
                        <a:rPr lang="vi-VN" altLang="en-US" sz="1800" kern="1200" dirty="0" smtClean="0">
                          <a:solidFill>
                            <a:schemeClr val="tx1"/>
                          </a:solidFill>
                          <a:latin typeface="Calibri" panose="020F0502020204030204" pitchFamily="34" charset="0"/>
                          <a:ea typeface="+mn-ea"/>
                          <a:cs typeface="Calibri" panose="020F0502020204030204" pitchFamily="34" charset="0"/>
                        </a:rPr>
                        <a:t> contractele-model </a:t>
                      </a:r>
                      <a:r>
                        <a:rPr lang="ro-RO" altLang="en-US" sz="1800" kern="1200" dirty="0" smtClean="0">
                          <a:solidFill>
                            <a:schemeClr val="tx1"/>
                          </a:solidFill>
                          <a:latin typeface="Calibri" panose="020F0502020204030204" pitchFamily="34" charset="0"/>
                          <a:ea typeface="+mn-ea"/>
                          <a:cs typeface="Calibri" panose="020F0502020204030204" pitchFamily="34" charset="0"/>
                        </a:rPr>
                        <a:t>prevăzute de</a:t>
                      </a:r>
                      <a:r>
                        <a:rPr lang="vi-VN" altLang="en-US" sz="1800" kern="1200" dirty="0" smtClean="0">
                          <a:solidFill>
                            <a:schemeClr val="tx1"/>
                          </a:solidFill>
                          <a:latin typeface="Calibri" panose="020F0502020204030204" pitchFamily="34" charset="0"/>
                          <a:ea typeface="+mn-ea"/>
                          <a:cs typeface="Calibri" panose="020F0502020204030204" pitchFamily="34" charset="0"/>
                        </a:rPr>
                        <a:t> </a:t>
                      </a:r>
                      <a:r>
                        <a:rPr lang="ro-RO" altLang="en-US" sz="1800" kern="1200" dirty="0" smtClean="0">
                          <a:solidFill>
                            <a:schemeClr val="tx1"/>
                          </a:solidFill>
                          <a:latin typeface="Calibri" panose="020F0502020204030204" pitchFamily="34" charset="0"/>
                          <a:ea typeface="+mn-ea"/>
                          <a:cs typeface="Calibri" panose="020F0502020204030204" pitchFamily="34" charset="0"/>
                        </a:rPr>
                        <a:t>d</a:t>
                      </a:r>
                      <a:r>
                        <a:rPr lang="vi-VN" altLang="en-US" sz="1800" kern="1200" dirty="0" smtClean="0">
                          <a:solidFill>
                            <a:schemeClr val="tx1"/>
                          </a:solidFill>
                          <a:latin typeface="Calibri" panose="020F0502020204030204" pitchFamily="34" charset="0"/>
                          <a:ea typeface="+mn-ea"/>
                          <a:cs typeface="Calibri" panose="020F0502020204030204" pitchFamily="34" charset="0"/>
                        </a:rPr>
                        <a:t>ocumentațiile standard</a:t>
                      </a:r>
                      <a:r>
                        <a:rPr lang="ro-MD" altLang="ro-RO" sz="1800" kern="1200" dirty="0" smtClean="0">
                          <a:solidFill>
                            <a:schemeClr val="tx1"/>
                          </a:solidFill>
                          <a:latin typeface="Calibri" panose="020F0502020204030204" pitchFamily="34" charset="0"/>
                          <a:ea typeface="+mn-ea"/>
                          <a:cs typeface="Calibri" panose="020F0502020204030204" pitchFamily="34" charset="0"/>
                        </a:rPr>
                        <a:t>.</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0" name="Прямоугольник 9"/>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63286" y="0"/>
            <a:ext cx="8839200" cy="90838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oogle Shape;274;p29"/>
          <p:cNvGraphicFramePr/>
          <p:nvPr>
            <p:extLst>
              <p:ext uri="{D42A27DB-BD31-4B8C-83A1-F6EECF244321}">
                <p14:modId xmlns:p14="http://schemas.microsoft.com/office/powerpoint/2010/main" val="1589527765"/>
              </p:ext>
            </p:extLst>
          </p:nvPr>
        </p:nvGraphicFramePr>
        <p:xfrm>
          <a:off x="152400" y="1129731"/>
          <a:ext cx="8839200" cy="5383054"/>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92766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kern="0" dirty="0" smtClean="0">
                          <a:solidFill>
                            <a:srgbClr val="FF0000"/>
                          </a:solidFill>
                          <a:latin typeface="Calibri" panose="020F0502020204030204" pitchFamily="34" charset="0"/>
                          <a:cs typeface="Calibri" panose="020F0502020204030204" pitchFamily="34" charset="0"/>
                        </a:rPr>
                        <a:t>2.</a:t>
                      </a:r>
                      <a:r>
                        <a:rPr lang="en-US" altLang="en-US" sz="1800" b="1" kern="0" dirty="0" smtClean="0">
                          <a:solidFill>
                            <a:srgbClr val="FF0000"/>
                          </a:solidFill>
                          <a:latin typeface="Calibri" panose="020F0502020204030204" pitchFamily="34" charset="0"/>
                          <a:cs typeface="Calibri" panose="020F0502020204030204" pitchFamily="34" charset="0"/>
                        </a:rPr>
                        <a:t>9</a:t>
                      </a:r>
                      <a:r>
                        <a:rPr lang="ro-RO" altLang="en-US" sz="1800" b="1" kern="0" dirty="0" smtClean="0">
                          <a:solidFill>
                            <a:srgbClr val="FF0000"/>
                          </a:solidFill>
                          <a:latin typeface="Calibri" panose="020F0502020204030204" pitchFamily="34" charset="0"/>
                          <a:cs typeface="Calibri" panose="020F0502020204030204" pitchFamily="34" charset="0"/>
                        </a:rPr>
                        <a:t>. Se </a:t>
                      </a:r>
                      <a:r>
                        <a:rPr lang="ro-RO" altLang="en-US" sz="1800" b="1" kern="0" smtClean="0">
                          <a:solidFill>
                            <a:srgbClr val="FF0000"/>
                          </a:solidFill>
                          <a:latin typeface="Calibri" panose="020F0502020204030204" pitchFamily="34" charset="0"/>
                          <a:cs typeface="Calibri" panose="020F0502020204030204" pitchFamily="34" charset="0"/>
                        </a:rPr>
                        <a:t>admit achiziții </a:t>
                      </a:r>
                      <a:r>
                        <a:rPr lang="ro-RO" altLang="en-US" sz="1800" b="1" kern="0" dirty="0" smtClean="0">
                          <a:solidFill>
                            <a:srgbClr val="FF0000"/>
                          </a:solidFill>
                          <a:latin typeface="Calibri" panose="020F0502020204030204" pitchFamily="34" charset="0"/>
                          <a:cs typeface="Calibri" panose="020F0502020204030204" pitchFamily="34" charset="0"/>
                        </a:rPr>
                        <a:t>de valoare mică </a:t>
                      </a:r>
                      <a:r>
                        <a:rPr lang="ro-RO" altLang="en-US" sz="1800" b="1" kern="0" smtClean="0">
                          <a:solidFill>
                            <a:srgbClr val="FF0000"/>
                          </a:solidFill>
                          <a:latin typeface="Calibri" panose="020F0502020204030204" pitchFamily="34" charset="0"/>
                          <a:cs typeface="Calibri" panose="020F0502020204030204" pitchFamily="34" charset="0"/>
                        </a:rPr>
                        <a:t>la prețuri </a:t>
                      </a:r>
                      <a:r>
                        <a:rPr lang="ro-RO" altLang="en-US" sz="1800" b="1" kern="0" dirty="0" smtClean="0">
                          <a:solidFill>
                            <a:srgbClr val="FF0000"/>
                          </a:solidFill>
                          <a:latin typeface="Calibri" panose="020F0502020204030204" pitchFamily="34" charset="0"/>
                          <a:cs typeface="Calibri" panose="020F0502020204030204" pitchFamily="34" charset="0"/>
                        </a:rPr>
                        <a:t>mai mari </a:t>
                      </a:r>
                      <a:r>
                        <a:rPr lang="ro-RO" altLang="en-US" sz="1800" b="1" kern="0" smtClean="0">
                          <a:solidFill>
                            <a:srgbClr val="FF0000"/>
                          </a:solidFill>
                          <a:latin typeface="Calibri" panose="020F0502020204030204" pitchFamily="34" charset="0"/>
                          <a:cs typeface="Calibri" panose="020F0502020204030204" pitchFamily="34" charset="0"/>
                        </a:rPr>
                        <a:t>ca prețurile inițiale </a:t>
                      </a:r>
                      <a:r>
                        <a:rPr lang="ro-RO" altLang="en-US" sz="1800" b="1" kern="0" dirty="0" smtClean="0">
                          <a:solidFill>
                            <a:srgbClr val="FF0000"/>
                          </a:solidFill>
                          <a:latin typeface="Calibri" panose="020F0502020204030204" pitchFamily="34" charset="0"/>
                          <a:cs typeface="Calibri" panose="020F0502020204030204" pitchFamily="34" charset="0"/>
                        </a:rPr>
                        <a:t>prevăzute de contractele încheiate.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3710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0" dirty="0" smtClean="0">
                          <a:solidFill>
                            <a:schemeClr val="tx1"/>
                          </a:solidFill>
                          <a:latin typeface="Calibri" panose="020F0502020204030204" pitchFamily="34" charset="0"/>
                          <a:ea typeface="+mn-ea"/>
                          <a:cs typeface="Calibri" panose="020F0502020204030204" pitchFamily="34" charset="0"/>
                        </a:rPr>
                        <a:t>Regulamentul cu privire </a:t>
                      </a:r>
                      <a:r>
                        <a:rPr lang="ro-RO" altLang="en-US" sz="1800" kern="0" smtClean="0">
                          <a:solidFill>
                            <a:schemeClr val="tx1"/>
                          </a:solidFill>
                          <a:latin typeface="Calibri" panose="020F0502020204030204" pitchFamily="34" charset="0"/>
                          <a:ea typeface="+mn-ea"/>
                          <a:cs typeface="Calibri" panose="020F0502020204030204" pitchFamily="34" charset="0"/>
                        </a:rPr>
                        <a:t>la achizițiile </a:t>
                      </a:r>
                      <a:r>
                        <a:rPr lang="ro-RO" altLang="en-US" sz="1800" kern="0" dirty="0" smtClean="0">
                          <a:solidFill>
                            <a:schemeClr val="tx1"/>
                          </a:solidFill>
                          <a:latin typeface="Calibri" panose="020F0502020204030204" pitchFamily="34" charset="0"/>
                          <a:ea typeface="+mn-ea"/>
                          <a:cs typeface="Calibri" panose="020F0502020204030204" pitchFamily="34" charset="0"/>
                        </a:rPr>
                        <a:t>publice de valoare mică, aprobat prin Hotărârea Guvernului nr. 870/2022</a:t>
                      </a:r>
                      <a:endParaRPr lang="ro-RO" sz="18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70362">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0" dirty="0" smtClean="0">
                          <a:latin typeface="Calibri" panose="020F0502020204030204" pitchFamily="34" charset="0"/>
                          <a:cs typeface="Calibri" panose="020F0502020204030204" pitchFamily="34" charset="0"/>
                        </a:rPr>
                        <a:t>Pct. 66: </a:t>
                      </a:r>
                      <a:r>
                        <a:rPr lang="ro-RO" altLang="en-US" sz="1800" b="1" u="sng" kern="0" dirty="0" smtClean="0">
                          <a:latin typeface="Calibri" panose="020F0502020204030204" pitchFamily="34" charset="0"/>
                          <a:cs typeface="Calibri" panose="020F0502020204030204" pitchFamily="34" charset="0"/>
                        </a:rPr>
                        <a:t>Se interzice modificarea oricărui element</a:t>
                      </a:r>
                      <a:r>
                        <a:rPr lang="ro-RO" altLang="en-US" sz="1800" kern="0" dirty="0" smtClean="0">
                          <a:latin typeface="Calibri" panose="020F0502020204030204" pitchFamily="34" charset="0"/>
                          <a:cs typeface="Calibri" panose="020F0502020204030204" pitchFamily="34" charset="0"/>
                        </a:rPr>
                        <a:t> al contractului </a:t>
                      </a:r>
                      <a:r>
                        <a:rPr lang="ro-RO" altLang="en-US" sz="1800" kern="0" smtClean="0">
                          <a:latin typeface="Calibri" panose="020F0502020204030204" pitchFamily="34" charset="0"/>
                          <a:cs typeface="Calibri" panose="020F0502020204030204" pitchFamily="34" charset="0"/>
                        </a:rPr>
                        <a:t>de achiziție </a:t>
                      </a:r>
                      <a:r>
                        <a:rPr lang="ro-RO" altLang="en-US" sz="1800" kern="0" dirty="0" smtClean="0">
                          <a:latin typeface="Calibri" panose="020F0502020204030204" pitchFamily="34" charset="0"/>
                          <a:cs typeface="Calibri" panose="020F0502020204030204" pitchFamily="34" charset="0"/>
                        </a:rPr>
                        <a:t>publică încheiat </a:t>
                      </a:r>
                      <a:r>
                        <a:rPr lang="ro-RO" altLang="en-US" sz="1800" b="1" u="sng" kern="0" dirty="0" smtClean="0">
                          <a:latin typeface="Calibri" panose="020F0502020204030204" pitchFamily="34" charset="0"/>
                          <a:cs typeface="Calibri" panose="020F0502020204030204" pitchFamily="34" charset="0"/>
                        </a:rPr>
                        <a:t>și introducerea unor elemente noi</a:t>
                      </a:r>
                      <a:r>
                        <a:rPr lang="ro-RO" altLang="en-US" sz="1800" kern="0" dirty="0" smtClean="0">
                          <a:latin typeface="Calibri" panose="020F0502020204030204" pitchFamily="34" charset="0"/>
                          <a:cs typeface="Calibri" panose="020F0502020204030204" pitchFamily="34" charset="0"/>
                        </a:rPr>
                        <a:t>, dacă </a:t>
                      </a:r>
                      <a:r>
                        <a:rPr lang="ro-RO" altLang="en-US" sz="1800" kern="0" smtClean="0">
                          <a:latin typeface="Calibri" panose="020F0502020204030204" pitchFamily="34" charset="0"/>
                          <a:cs typeface="Calibri" panose="020F0502020204030204" pitchFamily="34" charset="0"/>
                        </a:rPr>
                        <a:t>asemenea acțiuni </a:t>
                      </a:r>
                      <a:r>
                        <a:rPr lang="ro-RO" altLang="en-US" sz="1800" kern="0" dirty="0" smtClean="0">
                          <a:latin typeface="Calibri" panose="020F0502020204030204" pitchFamily="34" charset="0"/>
                          <a:cs typeface="Calibri" panose="020F0502020204030204" pitchFamily="34" charset="0"/>
                        </a:rPr>
                        <a:t>sunt </a:t>
                      </a:r>
                      <a:r>
                        <a:rPr lang="ro-RO" altLang="en-US" sz="1800" b="1" u="sng" kern="0" dirty="0" smtClean="0">
                          <a:latin typeface="Calibri" panose="020F0502020204030204" pitchFamily="34" charset="0"/>
                          <a:cs typeface="Calibri" panose="020F0502020204030204" pitchFamily="34" charset="0"/>
                        </a:rPr>
                        <a:t>de natură să </a:t>
                      </a:r>
                      <a:r>
                        <a:rPr lang="ro-RO" altLang="en-US" sz="1800" b="1" u="sng" kern="0" smtClean="0">
                          <a:latin typeface="Calibri" panose="020F0502020204030204" pitchFamily="34" charset="0"/>
                          <a:cs typeface="Calibri" panose="020F0502020204030204" pitchFamily="34" charset="0"/>
                        </a:rPr>
                        <a:t>schimbe condițiile </a:t>
                      </a:r>
                      <a:r>
                        <a:rPr lang="ro-RO" altLang="en-US" sz="1800" b="1" u="sng" kern="0" dirty="0" smtClean="0">
                          <a:latin typeface="Calibri" panose="020F0502020204030204" pitchFamily="34" charset="0"/>
                          <a:cs typeface="Calibri" panose="020F0502020204030204" pitchFamily="34" charset="0"/>
                        </a:rPr>
                        <a:t>care au constituit temei pentru selectarea operatorului economic</a:t>
                      </a:r>
                      <a:r>
                        <a:rPr lang="ro-RO" altLang="en-US" sz="1800" kern="0" dirty="0" smtClean="0">
                          <a:latin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294183">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0" dirty="0" smtClean="0">
                          <a:solidFill>
                            <a:schemeClr val="tx1"/>
                          </a:solidFill>
                          <a:latin typeface="Calibri" panose="020F0502020204030204" pitchFamily="34" charset="0"/>
                          <a:ea typeface="+mn-ea"/>
                          <a:cs typeface="Calibri" panose="020F0502020204030204" pitchFamily="34" charset="0"/>
                        </a:rPr>
                        <a:t>Adoptarea unei politici stricte cu privire la respectarea prețurilor contractuale.</a:t>
                      </a:r>
                    </a:p>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0" dirty="0" smtClean="0">
                          <a:solidFill>
                            <a:schemeClr val="tx1"/>
                          </a:solidFill>
                          <a:latin typeface="Calibri" panose="020F0502020204030204" pitchFamily="34" charset="0"/>
                          <a:ea typeface="+mn-ea"/>
                          <a:cs typeface="Calibri" panose="020F0502020204030204" pitchFamily="34" charset="0"/>
                        </a:rPr>
                        <a:t>Introducerea unui proces de control pentru verificarea prețurilor înainte de aprobarea actelor de recepție.</a:t>
                      </a:r>
                      <a:endParaRPr lang="ro-RO" sz="18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5" name="Прямоугольник 14"/>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6" name="Рисунок 15"/>
          <p:cNvPicPr>
            <a:picLocks noChangeAspect="1"/>
          </p:cNvPicPr>
          <p:nvPr/>
        </p:nvPicPr>
        <p:blipFill>
          <a:blip r:embed="rId2"/>
          <a:stretch>
            <a:fillRect/>
          </a:stretch>
        </p:blipFill>
        <p:spPr>
          <a:xfrm>
            <a:off x="163286" y="0"/>
            <a:ext cx="8839200" cy="90838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oogle Shape;274;p29"/>
          <p:cNvGraphicFramePr/>
          <p:nvPr>
            <p:extLst>
              <p:ext uri="{D42A27DB-BD31-4B8C-83A1-F6EECF244321}">
                <p14:modId xmlns:p14="http://schemas.microsoft.com/office/powerpoint/2010/main" val="3522979689"/>
              </p:ext>
            </p:extLst>
          </p:nvPr>
        </p:nvGraphicFramePr>
        <p:xfrm>
          <a:off x="152400" y="1129731"/>
          <a:ext cx="8839200" cy="534726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972518">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2.10. </a:t>
                      </a:r>
                      <a:r>
                        <a:rPr lang="pt-BR" altLang="en-US" sz="1800" b="1" smtClean="0">
                          <a:solidFill>
                            <a:srgbClr val="FF0000"/>
                          </a:solidFill>
                          <a:latin typeface="Calibri" panose="020F0502020204030204" pitchFamily="34" charset="0"/>
                          <a:cs typeface="Calibri" panose="020F0502020204030204" pitchFamily="34" charset="0"/>
                        </a:rPr>
                        <a:t>Divizarea achizițiilor </a:t>
                      </a:r>
                      <a:r>
                        <a:rPr lang="pt-BR" altLang="en-US" sz="1800" b="1" dirty="0" smtClean="0">
                          <a:solidFill>
                            <a:srgbClr val="FF0000"/>
                          </a:solidFill>
                          <a:latin typeface="Calibri" panose="020F0502020204030204" pitchFamily="34" charset="0"/>
                          <a:cs typeface="Calibri" panose="020F0502020204030204" pitchFamily="34" charset="0"/>
                        </a:rPr>
                        <a:t>prin încheierea contractelor separate.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82406">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Legea </a:t>
                      </a:r>
                      <a:r>
                        <a:rPr lang="ro-RO" altLang="en-US" sz="1800" kern="1200" smtClean="0">
                          <a:solidFill>
                            <a:schemeClr val="tx1"/>
                          </a:solidFill>
                          <a:latin typeface="Calibri" panose="020F0502020204030204" pitchFamily="34" charset="0"/>
                          <a:ea typeface="+mn-ea"/>
                          <a:cs typeface="Calibri" panose="020F0502020204030204" pitchFamily="34" charset="0"/>
                        </a:rPr>
                        <a:t>privind achizițiile </a:t>
                      </a:r>
                      <a:r>
                        <a:rPr lang="ro-RO" altLang="en-US" sz="1800" kern="1200" dirty="0" smtClean="0">
                          <a:solidFill>
                            <a:schemeClr val="tx1"/>
                          </a:solidFill>
                          <a:latin typeface="Calibri" panose="020F0502020204030204" pitchFamily="34" charset="0"/>
                          <a:ea typeface="+mn-ea"/>
                          <a:cs typeface="Calibri" panose="020F0502020204030204" pitchFamily="34" charset="0"/>
                        </a:rPr>
                        <a:t>publice nr. 131/2015</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960787">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dirty="0" smtClean="0">
                          <a:latin typeface="Calibri" panose="020F0502020204030204" pitchFamily="34" charset="0"/>
                          <a:cs typeface="Calibri" panose="020F0502020204030204" pitchFamily="34" charset="0"/>
                        </a:rPr>
                        <a:t>Art. 76 alin. (1): </a:t>
                      </a:r>
                      <a:r>
                        <a:rPr lang="ro-RO" altLang="en-US" sz="1800" b="1" u="sng" dirty="0" smtClean="0">
                          <a:latin typeface="Calibri" panose="020F0502020204030204" pitchFamily="34" charset="0"/>
                          <a:cs typeface="Calibri" panose="020F0502020204030204" pitchFamily="34" charset="0"/>
                        </a:rPr>
                        <a:t>Autoritatea contractantă nu are dreptul să </a:t>
                      </a:r>
                      <a:r>
                        <a:rPr lang="ro-RO" altLang="en-US" sz="1800" b="1" u="sng" smtClean="0">
                          <a:latin typeface="Calibri" panose="020F0502020204030204" pitchFamily="34" charset="0"/>
                          <a:cs typeface="Calibri" panose="020F0502020204030204" pitchFamily="34" charset="0"/>
                        </a:rPr>
                        <a:t>divizeze achiziția </a:t>
                      </a:r>
                      <a:r>
                        <a:rPr lang="ro-RO" altLang="en-US" sz="1800" b="1" u="sng" dirty="0" smtClean="0">
                          <a:latin typeface="Calibri" panose="020F0502020204030204" pitchFamily="34" charset="0"/>
                          <a:cs typeface="Calibri" panose="020F0502020204030204" pitchFamily="34" charset="0"/>
                        </a:rPr>
                        <a:t>prin încheierea de contracte </a:t>
                      </a:r>
                      <a:r>
                        <a:rPr lang="ro-RO" altLang="en-US" sz="1800" b="1" u="sng" smtClean="0">
                          <a:latin typeface="Calibri" panose="020F0502020204030204" pitchFamily="34" charset="0"/>
                          <a:cs typeface="Calibri" panose="020F0502020204030204" pitchFamily="34" charset="0"/>
                        </a:rPr>
                        <a:t>de achiziții </a:t>
                      </a:r>
                      <a:r>
                        <a:rPr lang="ro-RO" altLang="en-US" sz="1800" b="1" u="sng" dirty="0" smtClean="0">
                          <a:latin typeface="Calibri" panose="020F0502020204030204" pitchFamily="34" charset="0"/>
                          <a:cs typeface="Calibri" panose="020F0502020204030204" pitchFamily="34" charset="0"/>
                        </a:rPr>
                        <a:t>publice separate în scopul aplicării unei alte proceduri </a:t>
                      </a:r>
                      <a:r>
                        <a:rPr lang="ro-RO" altLang="en-US" sz="1800" b="1" u="sng" smtClean="0">
                          <a:latin typeface="Calibri" panose="020F0502020204030204" pitchFamily="34" charset="0"/>
                          <a:cs typeface="Calibri" panose="020F0502020204030204" pitchFamily="34" charset="0"/>
                        </a:rPr>
                        <a:t>de achiziție </a:t>
                      </a:r>
                      <a:r>
                        <a:rPr lang="ro-RO" altLang="en-US" sz="1800" b="1" u="sng" dirty="0" smtClean="0">
                          <a:latin typeface="Calibri" panose="020F0502020204030204" pitchFamily="34" charset="0"/>
                          <a:cs typeface="Calibri" panose="020F0502020204030204" pitchFamily="34" charset="0"/>
                        </a:rPr>
                        <a:t>publică</a:t>
                      </a:r>
                      <a:r>
                        <a:rPr lang="ro-RO" altLang="en-US" sz="1800" dirty="0" smtClean="0">
                          <a:latin typeface="Calibri" panose="020F0502020204030204" pitchFamily="34" charset="0"/>
                          <a:cs typeface="Calibri" panose="020F0502020204030204" pitchFamily="34" charset="0"/>
                        </a:rPr>
                        <a:t> decât procedura care ar fi fost utilizată în conformitate cu prezenta lege în cazul în </a:t>
                      </a:r>
                      <a:r>
                        <a:rPr lang="ro-RO" altLang="en-US" sz="1800" smtClean="0">
                          <a:latin typeface="Calibri" panose="020F0502020204030204" pitchFamily="34" charset="0"/>
                          <a:cs typeface="Calibri" panose="020F0502020204030204" pitchFamily="34" charset="0"/>
                        </a:rPr>
                        <a:t>care achiziția </a:t>
                      </a:r>
                      <a:r>
                        <a:rPr lang="ro-RO" altLang="en-US" sz="1800" dirty="0" smtClean="0">
                          <a:latin typeface="Calibri" panose="020F0502020204030204" pitchFamily="34" charset="0"/>
                          <a:cs typeface="Calibri" panose="020F0502020204030204" pitchFamily="34" charset="0"/>
                        </a:rPr>
                        <a:t>nu ar fi fost divizată.</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31557">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Planificarea argumentată/corectă a achizițiilor publice.</a:t>
                      </a:r>
                    </a:p>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Monitorizarea permanentă a achizițiilor în vederea nedepășirii limitelor reglementate pentru anumite proceduri de achiziție.</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63286" y="0"/>
            <a:ext cx="8839200" cy="908383"/>
          </a:xfrm>
          <a:prstGeom prst="rect">
            <a:avLst/>
          </a:prstGeom>
        </p:spPr>
      </p:pic>
    </p:spTree>
    <p:extLst>
      <p:ext uri="{BB962C8B-B14F-4D97-AF65-F5344CB8AC3E}">
        <p14:creationId xmlns:p14="http://schemas.microsoft.com/office/powerpoint/2010/main" val="991307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oogle Shape;274;p29"/>
          <p:cNvGraphicFramePr/>
          <p:nvPr>
            <p:extLst>
              <p:ext uri="{D42A27DB-BD31-4B8C-83A1-F6EECF244321}">
                <p14:modId xmlns:p14="http://schemas.microsoft.com/office/powerpoint/2010/main" val="4100308413"/>
              </p:ext>
            </p:extLst>
          </p:nvPr>
        </p:nvGraphicFramePr>
        <p:xfrm>
          <a:off x="152400" y="1129731"/>
          <a:ext cx="8839200" cy="5242591"/>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972518">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kern="0" dirty="0" smtClean="0">
                          <a:solidFill>
                            <a:srgbClr val="FF0000"/>
                          </a:solidFill>
                          <a:latin typeface="Calibri" panose="020F0502020204030204" pitchFamily="34" charset="0"/>
                          <a:cs typeface="Calibri" panose="020F0502020204030204" pitchFamily="34" charset="0"/>
                        </a:rPr>
                        <a:t>2.1</a:t>
                      </a:r>
                      <a:r>
                        <a:rPr lang="en-US" altLang="en-US" sz="1800" b="1" kern="0" dirty="0" smtClean="0">
                          <a:solidFill>
                            <a:srgbClr val="FF0000"/>
                          </a:solidFill>
                          <a:latin typeface="Calibri" panose="020F0502020204030204" pitchFamily="34" charset="0"/>
                          <a:cs typeface="Calibri" panose="020F0502020204030204" pitchFamily="34" charset="0"/>
                        </a:rPr>
                        <a:t>1</a:t>
                      </a:r>
                      <a:r>
                        <a:rPr lang="ro-RO" altLang="en-US" sz="1800" b="1" kern="0" dirty="0" smtClean="0">
                          <a:solidFill>
                            <a:srgbClr val="FF0000"/>
                          </a:solidFill>
                          <a:latin typeface="Calibri" panose="020F0502020204030204" pitchFamily="34" charset="0"/>
                          <a:cs typeface="Calibri" panose="020F0502020204030204" pitchFamily="34" charset="0"/>
                        </a:rPr>
                        <a:t>. </a:t>
                      </a:r>
                      <a:r>
                        <a:rPr lang="ro-RO" altLang="en-US" sz="1800" b="1" kern="0" smtClean="0">
                          <a:solidFill>
                            <a:srgbClr val="FF0000"/>
                          </a:solidFill>
                          <a:latin typeface="Calibri" panose="020F0502020204030204" pitchFamily="34" charset="0"/>
                          <a:cs typeface="Calibri" panose="020F0502020204030204" pitchFamily="34" charset="0"/>
                        </a:rPr>
                        <a:t>Nesemnarea declarațiilor de confidențialitate și imparțialitate</a:t>
                      </a:r>
                      <a:r>
                        <a:rPr lang="ro-RO" altLang="en-US" sz="1800" b="1" kern="0" dirty="0" smtClean="0">
                          <a:solidFill>
                            <a:srgbClr val="FF0000"/>
                          </a:solidFill>
                          <a:latin typeface="Calibri" panose="020F0502020204030204" pitchFamily="34" charset="0"/>
                          <a:cs typeface="Calibri" panose="020F0502020204030204" pitchFamily="34" charset="0"/>
                        </a:rPr>
                        <a:t>.</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82406">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0" dirty="0" smtClean="0">
                          <a:solidFill>
                            <a:schemeClr val="tx1"/>
                          </a:solidFill>
                          <a:latin typeface="Calibri" panose="020F0502020204030204" pitchFamily="34" charset="0"/>
                          <a:ea typeface="+mn-ea"/>
                          <a:cs typeface="Calibri" panose="020F0502020204030204" pitchFamily="34" charset="0"/>
                        </a:rPr>
                        <a:t>Legea </a:t>
                      </a:r>
                      <a:r>
                        <a:rPr lang="ro-RO" altLang="en-US" sz="1800" kern="0" smtClean="0">
                          <a:solidFill>
                            <a:schemeClr val="tx1"/>
                          </a:solidFill>
                          <a:latin typeface="Calibri" panose="020F0502020204030204" pitchFamily="34" charset="0"/>
                          <a:ea typeface="+mn-ea"/>
                          <a:cs typeface="Calibri" panose="020F0502020204030204" pitchFamily="34" charset="0"/>
                        </a:rPr>
                        <a:t>privind achizițiile </a:t>
                      </a:r>
                      <a:r>
                        <a:rPr lang="ro-RO" altLang="en-US" sz="1800" kern="0" dirty="0" smtClean="0">
                          <a:solidFill>
                            <a:schemeClr val="tx1"/>
                          </a:solidFill>
                          <a:latin typeface="Calibri" panose="020F0502020204030204" pitchFamily="34" charset="0"/>
                          <a:ea typeface="+mn-ea"/>
                          <a:cs typeface="Calibri" panose="020F0502020204030204" pitchFamily="34" charset="0"/>
                        </a:rPr>
                        <a:t>publice nr. 131/2015</a:t>
                      </a:r>
                      <a:endParaRPr lang="ro-RO" sz="18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63974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0" dirty="0" smtClean="0">
                          <a:latin typeface="Calibri" panose="020F0502020204030204" pitchFamily="34" charset="0"/>
                          <a:cs typeface="Calibri" panose="020F0502020204030204" pitchFamily="34" charset="0"/>
                        </a:rPr>
                        <a:t>Art. 79 alin. (5): </a:t>
                      </a:r>
                      <a:r>
                        <a:rPr lang="ro-RO" altLang="en-US" sz="1800" b="1" u="sng" kern="0" dirty="0" smtClean="0">
                          <a:latin typeface="Calibri" panose="020F0502020204030204" pitchFamily="34" charset="0"/>
                          <a:cs typeface="Calibri" panose="020F0502020204030204" pitchFamily="34" charset="0"/>
                        </a:rPr>
                        <a:t>Membrul grupului</a:t>
                      </a:r>
                      <a:r>
                        <a:rPr lang="ro-RO" altLang="en-US" sz="1800" kern="0" dirty="0" smtClean="0">
                          <a:latin typeface="Calibri" panose="020F0502020204030204" pitchFamily="34" charset="0"/>
                          <a:cs typeface="Calibri" panose="020F0502020204030204" pitchFamily="34" charset="0"/>
                        </a:rPr>
                        <a:t> de lucru al autorității contractante/ furnizorul de servicii de achiziție </a:t>
                      </a:r>
                      <a:r>
                        <a:rPr lang="ro-RO" altLang="en-US" sz="1800" b="1" u="sng" kern="0" dirty="0" smtClean="0">
                          <a:latin typeface="Calibri" panose="020F0502020204030204" pitchFamily="34" charset="0"/>
                          <a:cs typeface="Calibri" panose="020F0502020204030204" pitchFamily="34" charset="0"/>
                        </a:rPr>
                        <a:t>are obligația de a semna</a:t>
                      </a:r>
                      <a:r>
                        <a:rPr lang="ro-RO" altLang="en-US" sz="1800" kern="0" dirty="0" smtClean="0">
                          <a:latin typeface="Calibri" panose="020F0502020204030204" pitchFamily="34" charset="0"/>
                          <a:cs typeface="Calibri" panose="020F0502020204030204" pitchFamily="34" charset="0"/>
                        </a:rPr>
                        <a:t>, pe propria răspundere, </a:t>
                      </a:r>
                      <a:r>
                        <a:rPr lang="ro-RO" altLang="en-US" sz="1800" b="1" u="sng" kern="0" dirty="0" smtClean="0">
                          <a:latin typeface="Calibri" panose="020F0502020204030204" pitchFamily="34" charset="0"/>
                          <a:cs typeface="Calibri" panose="020F0502020204030204" pitchFamily="34" charset="0"/>
                        </a:rPr>
                        <a:t>o declarație de confidențialitate și imparțialitate</a:t>
                      </a:r>
                      <a:r>
                        <a:rPr lang="ro-RO" altLang="en-US" sz="1800" kern="0" dirty="0" smtClean="0">
                          <a:latin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31557">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0" dirty="0" smtClean="0">
                          <a:solidFill>
                            <a:schemeClr val="tx1"/>
                          </a:solidFill>
                          <a:latin typeface="Calibri" panose="020F0502020204030204" pitchFamily="34" charset="0"/>
                          <a:ea typeface="+mn-ea"/>
                          <a:cs typeface="Calibri" panose="020F0502020204030204" pitchFamily="34" charset="0"/>
                        </a:rPr>
                        <a:t>Asigurarea semnării declarațiilor de confidențialitate și imparțialitate înainte de inițierea oricărei proceduri de achiziție.</a:t>
                      </a:r>
                    </a:p>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0" dirty="0" smtClean="0">
                          <a:solidFill>
                            <a:schemeClr val="tx1"/>
                          </a:solidFill>
                          <a:latin typeface="Calibri" panose="020F0502020204030204" pitchFamily="34" charset="0"/>
                          <a:ea typeface="+mn-ea"/>
                          <a:cs typeface="Calibri" panose="020F0502020204030204" pitchFamily="34" charset="0"/>
                        </a:rPr>
                        <a:t>Asigurarea că toate declarațiile semnate sunt arhivate corespunzător și pot fi prezentate în cazul unei inspectări/verificări.</a:t>
                      </a:r>
                      <a:endParaRPr lang="ro-RO" sz="18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63286" y="0"/>
            <a:ext cx="8839200" cy="90838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977568520"/>
              </p:ext>
            </p:extLst>
          </p:nvPr>
        </p:nvGraphicFramePr>
        <p:xfrm>
          <a:off x="130629" y="1034442"/>
          <a:ext cx="8839200" cy="5669629"/>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249918">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0"/>
                        </a:spcAft>
                        <a:buNone/>
                      </a:pPr>
                      <a:r>
                        <a:rPr lang="ro-RO" altLang="en-US" sz="1600" b="1" dirty="0" smtClean="0">
                          <a:solidFill>
                            <a:srgbClr val="FF0000"/>
                          </a:solidFill>
                          <a:latin typeface="Calibri" panose="020F0502020204030204" pitchFamily="34" charset="0"/>
                          <a:cs typeface="Calibri" panose="020F0502020204030204" pitchFamily="34" charset="0"/>
                        </a:rPr>
                        <a:t>2.1</a:t>
                      </a:r>
                      <a:r>
                        <a:rPr lang="en-US" altLang="en-US" sz="1600" b="1" dirty="0" smtClean="0">
                          <a:solidFill>
                            <a:srgbClr val="FF0000"/>
                          </a:solidFill>
                          <a:latin typeface="Calibri" panose="020F0502020204030204" pitchFamily="34" charset="0"/>
                          <a:cs typeface="Calibri" panose="020F0502020204030204" pitchFamily="34" charset="0"/>
                        </a:rPr>
                        <a:t>2</a:t>
                      </a:r>
                      <a:r>
                        <a:rPr lang="ro-RO" altLang="en-US" sz="1600" b="1" dirty="0" smtClean="0">
                          <a:solidFill>
                            <a:srgbClr val="FF0000"/>
                          </a:solidFill>
                          <a:latin typeface="Calibri" panose="020F0502020204030204" pitchFamily="34" charset="0"/>
                          <a:cs typeface="Calibri" panose="020F0502020204030204" pitchFamily="34" charset="0"/>
                        </a:rPr>
                        <a:t>.</a:t>
                      </a:r>
                      <a:r>
                        <a:rPr lang="en-US" altLang="en-US" sz="1600" b="1" dirty="0" smtClean="0">
                          <a:solidFill>
                            <a:srgbClr val="FF0000"/>
                          </a:solidFill>
                          <a:latin typeface="Calibri" panose="020F0502020204030204" pitchFamily="34" charset="0"/>
                          <a:cs typeface="Calibri" panose="020F0502020204030204" pitchFamily="34" charset="0"/>
                        </a:rPr>
                        <a:t>1.</a:t>
                      </a:r>
                      <a:r>
                        <a:rPr lang="ro-RO" altLang="en-US" sz="1600" b="1" dirty="0" smtClean="0">
                          <a:solidFill>
                            <a:srgbClr val="FF0000"/>
                          </a:solidFill>
                          <a:latin typeface="Calibri" panose="020F0502020204030204" pitchFamily="34" charset="0"/>
                          <a:cs typeface="Calibri" panose="020F0502020204030204" pitchFamily="34" charset="0"/>
                        </a:rPr>
                        <a:t> </a:t>
                      </a:r>
                      <a:r>
                        <a:rPr lang="ro-RO" altLang="ru-RU" sz="1600" b="1" dirty="0" smtClean="0">
                          <a:solidFill>
                            <a:srgbClr val="FF0000"/>
                          </a:solidFill>
                          <a:latin typeface="Calibri" panose="020F0502020204030204" pitchFamily="34" charset="0"/>
                          <a:cs typeface="Calibri" panose="020F0502020204030204" pitchFamily="34" charset="0"/>
                        </a:rPr>
                        <a:t>Participarea la procedura </a:t>
                      </a:r>
                      <a:r>
                        <a:rPr lang="ro-RO" altLang="ru-RU" sz="1600" b="1" smtClean="0">
                          <a:solidFill>
                            <a:srgbClr val="FF0000"/>
                          </a:solidFill>
                          <a:latin typeface="Calibri" panose="020F0502020204030204" pitchFamily="34" charset="0"/>
                          <a:cs typeface="Calibri" panose="020F0502020204030204" pitchFamily="34" charset="0"/>
                        </a:rPr>
                        <a:t>de achiziție </a:t>
                      </a:r>
                      <a:r>
                        <a:rPr lang="ro-RO" altLang="ru-RU" sz="1600" b="1" dirty="0" smtClean="0">
                          <a:solidFill>
                            <a:srgbClr val="FF0000"/>
                          </a:solidFill>
                          <a:latin typeface="Calibri" panose="020F0502020204030204" pitchFamily="34" charset="0"/>
                          <a:cs typeface="Calibri" panose="020F0502020204030204" pitchFamily="34" charset="0"/>
                        </a:rPr>
                        <a:t>publică a operatorilor </a:t>
                      </a:r>
                      <a:r>
                        <a:rPr lang="ro-RO" altLang="ru-RU" sz="1600" b="1" smtClean="0">
                          <a:solidFill>
                            <a:srgbClr val="FF0000"/>
                          </a:solidFill>
                          <a:latin typeface="Calibri" panose="020F0502020204030204" pitchFamily="34" charset="0"/>
                          <a:cs typeface="Calibri" panose="020F0502020204030204" pitchFamily="34" charset="0"/>
                        </a:rPr>
                        <a:t>economici interdependenți</a:t>
                      </a:r>
                      <a:r>
                        <a:rPr lang="ro-RO" altLang="ru-RU" sz="1600" b="1" dirty="0" smtClean="0">
                          <a:solidFill>
                            <a:srgbClr val="FF0000"/>
                          </a:solidFill>
                          <a:latin typeface="Calibri" panose="020F0502020204030204" pitchFamily="34" charset="0"/>
                          <a:cs typeface="Calibri" panose="020F0502020204030204" pitchFamily="34" charset="0"/>
                        </a:rPr>
                        <a:t>.</a:t>
                      </a:r>
                    </a:p>
                    <a:p>
                      <a:pPr marL="0" lvl="0" indent="0" algn="just" rtl="0">
                        <a:lnSpc>
                          <a:spcPct val="115000"/>
                        </a:lnSpc>
                        <a:spcBef>
                          <a:spcPts val="0"/>
                        </a:spcBef>
                        <a:spcAft>
                          <a:spcPts val="0"/>
                        </a:spcAft>
                        <a:buNone/>
                      </a:pPr>
                      <a:r>
                        <a:rPr lang="ro-RO" altLang="en-US" sz="1600" b="1" dirty="0" smtClean="0">
                          <a:solidFill>
                            <a:srgbClr val="FF0000"/>
                          </a:solidFill>
                          <a:latin typeface="Calibri" panose="020F0502020204030204" pitchFamily="34" charset="0"/>
                          <a:cs typeface="Calibri" panose="020F0502020204030204" pitchFamily="34" charset="0"/>
                        </a:rPr>
                        <a:t>2.1</a:t>
                      </a:r>
                      <a:r>
                        <a:rPr lang="en-US" altLang="en-US" sz="1600" b="1" dirty="0" smtClean="0">
                          <a:solidFill>
                            <a:srgbClr val="FF0000"/>
                          </a:solidFill>
                          <a:latin typeface="Calibri" panose="020F0502020204030204" pitchFamily="34" charset="0"/>
                          <a:cs typeface="Calibri" panose="020F0502020204030204" pitchFamily="34" charset="0"/>
                        </a:rPr>
                        <a:t>2</a:t>
                      </a:r>
                      <a:r>
                        <a:rPr lang="ro-RO" altLang="en-US" sz="1600" b="1" dirty="0" smtClean="0">
                          <a:solidFill>
                            <a:srgbClr val="FF0000"/>
                          </a:solidFill>
                          <a:latin typeface="Calibri" panose="020F0502020204030204" pitchFamily="34" charset="0"/>
                          <a:cs typeface="Calibri" panose="020F0502020204030204" pitchFamily="34" charset="0"/>
                        </a:rPr>
                        <a:t>.</a:t>
                      </a:r>
                      <a:r>
                        <a:rPr lang="en-US" altLang="en-US" sz="1600" b="1" dirty="0" smtClean="0">
                          <a:solidFill>
                            <a:srgbClr val="FF0000"/>
                          </a:solidFill>
                          <a:latin typeface="Calibri" panose="020F0502020204030204" pitchFamily="34" charset="0"/>
                          <a:cs typeface="Calibri" panose="020F0502020204030204" pitchFamily="34" charset="0"/>
                        </a:rPr>
                        <a:t>2. </a:t>
                      </a:r>
                      <a:r>
                        <a:rPr lang="ro-RO" altLang="ru-RU" sz="1600" b="1" dirty="0" smtClean="0">
                          <a:solidFill>
                            <a:srgbClr val="FF0000"/>
                          </a:solidFill>
                          <a:latin typeface="Calibri" panose="020F0502020204030204" pitchFamily="34" charset="0"/>
                          <a:cs typeface="Calibri" panose="020F0502020204030204" pitchFamily="34" charset="0"/>
                        </a:rPr>
                        <a:t>Încheierea contractelor </a:t>
                      </a:r>
                      <a:r>
                        <a:rPr lang="ro-RO" altLang="ru-RU" sz="1600" b="1" smtClean="0">
                          <a:solidFill>
                            <a:srgbClr val="FF0000"/>
                          </a:solidFill>
                          <a:latin typeface="Calibri" panose="020F0502020204030204" pitchFamily="34" charset="0"/>
                          <a:cs typeface="Calibri" panose="020F0502020204030204" pitchFamily="34" charset="0"/>
                        </a:rPr>
                        <a:t>de achiziție </a:t>
                      </a:r>
                      <a:r>
                        <a:rPr lang="ro-RO" altLang="ru-RU" sz="1600" b="1" dirty="0" smtClean="0">
                          <a:solidFill>
                            <a:srgbClr val="FF0000"/>
                          </a:solidFill>
                          <a:latin typeface="Calibri" panose="020F0502020204030204" pitchFamily="34" charset="0"/>
                          <a:cs typeface="Calibri" panose="020F0502020204030204" pitchFamily="34" charset="0"/>
                        </a:rPr>
                        <a:t>cu operatori </a:t>
                      </a:r>
                      <a:r>
                        <a:rPr lang="ro-RO" altLang="ru-RU" sz="1600" b="1" smtClean="0">
                          <a:solidFill>
                            <a:srgbClr val="FF0000"/>
                          </a:solidFill>
                          <a:latin typeface="Calibri" panose="020F0502020204030204" pitchFamily="34" charset="0"/>
                          <a:cs typeface="Calibri" panose="020F0502020204030204" pitchFamily="34" charset="0"/>
                        </a:rPr>
                        <a:t>economici fondați </a:t>
                      </a:r>
                      <a:r>
                        <a:rPr lang="ro-RO" altLang="ru-RU" sz="1600" b="1" dirty="0" smtClean="0">
                          <a:solidFill>
                            <a:srgbClr val="FF0000"/>
                          </a:solidFill>
                          <a:latin typeface="Calibri" panose="020F0502020204030204" pitchFamily="34" charset="0"/>
                          <a:cs typeface="Calibri" panose="020F0502020204030204" pitchFamily="34" charset="0"/>
                        </a:rPr>
                        <a:t>de persoane afiliate ale factorilor de decizie din </a:t>
                      </a:r>
                      <a:r>
                        <a:rPr lang="ro-RO" altLang="ru-RU" sz="1600" b="1" smtClean="0">
                          <a:solidFill>
                            <a:srgbClr val="FF0000"/>
                          </a:solidFill>
                          <a:latin typeface="Calibri" panose="020F0502020204030204" pitchFamily="34" charset="0"/>
                          <a:cs typeface="Calibri" panose="020F0502020204030204" pitchFamily="34" charset="0"/>
                        </a:rPr>
                        <a:t>cadrul entității</a:t>
                      </a:r>
                      <a:r>
                        <a:rPr lang="ro-RO" altLang="ru-RU" sz="1600" b="1" dirty="0" smtClean="0">
                          <a:solidFill>
                            <a:srgbClr val="FF0000"/>
                          </a:solidFill>
                          <a:latin typeface="Calibri" panose="020F0502020204030204" pitchFamily="34" charset="0"/>
                          <a:cs typeface="Calibri" panose="020F0502020204030204" pitchFamily="34" charset="0"/>
                        </a:rPr>
                        <a:t>.</a:t>
                      </a:r>
                      <a:endParaRPr lang="pt-BR" sz="16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63735">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6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ro-RO" altLang="ru-RU" sz="1600" kern="1200" dirty="0" smtClean="0">
                          <a:solidFill>
                            <a:schemeClr val="tx1"/>
                          </a:solidFill>
                          <a:latin typeface="Calibri" panose="020F0502020204030204" pitchFamily="34" charset="0"/>
                          <a:ea typeface="+mn-ea"/>
                          <a:cs typeface="Calibri" panose="020F0502020204030204" pitchFamily="34" charset="0"/>
                        </a:rPr>
                        <a:t>Legea </a:t>
                      </a:r>
                      <a:r>
                        <a:rPr lang="ro-RO" altLang="ru-RU" sz="1600" kern="1200" smtClean="0">
                          <a:solidFill>
                            <a:schemeClr val="tx1"/>
                          </a:solidFill>
                          <a:latin typeface="Calibri" panose="020F0502020204030204" pitchFamily="34" charset="0"/>
                          <a:ea typeface="+mn-ea"/>
                          <a:cs typeface="Calibri" panose="020F0502020204030204" pitchFamily="34" charset="0"/>
                        </a:rPr>
                        <a:t>privind achizițiile </a:t>
                      </a:r>
                      <a:r>
                        <a:rPr lang="ro-RO" altLang="ru-RU" sz="1600" kern="1200" dirty="0" smtClean="0">
                          <a:solidFill>
                            <a:schemeClr val="tx1"/>
                          </a:solidFill>
                          <a:latin typeface="Calibri" panose="020F0502020204030204" pitchFamily="34" charset="0"/>
                          <a:ea typeface="+mn-ea"/>
                          <a:cs typeface="Calibri" panose="020F0502020204030204" pitchFamily="34" charset="0"/>
                        </a:rPr>
                        <a:t>publice nr. 131/2015</a:t>
                      </a:r>
                      <a:endPar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307110">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spcAft>
                          <a:spcPts val="0"/>
                        </a:spcAft>
                        <a:buFont typeface="Wingdings" panose="05000000000000000000" pitchFamily="2" charset="2"/>
                        <a:buNone/>
                      </a:pPr>
                      <a:r>
                        <a:rPr lang="ro-RO" altLang="ru-RU" sz="1600" dirty="0" smtClean="0">
                          <a:latin typeface="Calibri" panose="020F0502020204030204" pitchFamily="34" charset="0"/>
                          <a:cs typeface="Calibri" panose="020F0502020204030204" pitchFamily="34" charset="0"/>
                        </a:rPr>
                        <a:t>Art. 7: </a:t>
                      </a:r>
                      <a:r>
                        <a:rPr lang="ro-RO" altLang="ru-RU" sz="1600" b="1" u="sng" smtClean="0">
                          <a:latin typeface="Calibri" panose="020F0502020204030204" pitchFamily="34" charset="0"/>
                          <a:cs typeface="Calibri" panose="020F0502020204030204" pitchFamily="34" charset="0"/>
                        </a:rPr>
                        <a:t>Reglementarea relațiilor privind achizițiile </a:t>
                      </a:r>
                      <a:r>
                        <a:rPr lang="ro-RO" altLang="ru-RU" sz="1600" b="1" u="sng" dirty="0" smtClean="0">
                          <a:latin typeface="Calibri" panose="020F0502020204030204" pitchFamily="34" charset="0"/>
                          <a:cs typeface="Calibri" panose="020F0502020204030204" pitchFamily="34" charset="0"/>
                        </a:rPr>
                        <a:t>publice se efectuează în baza următoarelor principii</a:t>
                      </a:r>
                      <a:r>
                        <a:rPr lang="ro-RO" altLang="ru-RU" sz="1600" dirty="0" smtClean="0">
                          <a:latin typeface="Calibri" panose="020F0502020204030204" pitchFamily="34" charset="0"/>
                          <a:cs typeface="Calibri" panose="020F0502020204030204" pitchFamily="34" charset="0"/>
                        </a:rPr>
                        <a:t>:</a:t>
                      </a:r>
                    </a:p>
                    <a:p>
                      <a:pPr marL="0" indent="360363" algn="just">
                        <a:spcAft>
                          <a:spcPts val="0"/>
                        </a:spcAft>
                        <a:buNone/>
                      </a:pPr>
                      <a:r>
                        <a:rPr lang="ro-RO" altLang="ru-RU" sz="1600" dirty="0" smtClean="0">
                          <a:latin typeface="Calibri" panose="020F0502020204030204" pitchFamily="34" charset="0"/>
                          <a:cs typeface="Calibri" panose="020F0502020204030204" pitchFamily="34" charset="0"/>
                        </a:rPr>
                        <a:t>a) </a:t>
                      </a:r>
                      <a:r>
                        <a:rPr lang="ro-RO" altLang="ru-RU" sz="1600" b="1" u="sng" dirty="0" smtClean="0">
                          <a:latin typeface="Calibri" panose="020F0502020204030204" pitchFamily="34" charset="0"/>
                          <a:cs typeface="Calibri" panose="020F0502020204030204" pitchFamily="34" charset="0"/>
                        </a:rPr>
                        <a:t>utilizarea eficientă a banilor publici</a:t>
                      </a:r>
                      <a:r>
                        <a:rPr lang="ro-RO" altLang="ru-RU" sz="1600" dirty="0" smtClean="0">
                          <a:latin typeface="Calibri" panose="020F0502020204030204" pitchFamily="34" charset="0"/>
                          <a:cs typeface="Calibri" panose="020F0502020204030204" pitchFamily="34" charset="0"/>
                        </a:rPr>
                        <a:t> și minimizarea </a:t>
                      </a:r>
                      <a:r>
                        <a:rPr lang="ro-RO" altLang="ru-RU" sz="1600" smtClean="0">
                          <a:latin typeface="Calibri" panose="020F0502020204030204" pitchFamily="34" charset="0"/>
                          <a:cs typeface="Calibri" panose="020F0502020204030204" pitchFamily="34" charset="0"/>
                        </a:rPr>
                        <a:t>riscurilor autorităților </a:t>
                      </a:r>
                      <a:r>
                        <a:rPr lang="ro-RO" altLang="ru-RU" sz="1600" dirty="0" smtClean="0">
                          <a:latin typeface="Calibri" panose="020F0502020204030204" pitchFamily="34" charset="0"/>
                          <a:cs typeface="Calibri" panose="020F0502020204030204" pitchFamily="34" charset="0"/>
                        </a:rPr>
                        <a:t>contractante;</a:t>
                      </a:r>
                      <a:endParaRPr lang="en-US" altLang="ru-RU" sz="1600" dirty="0" smtClean="0">
                        <a:latin typeface="Calibri" panose="020F0502020204030204" pitchFamily="34" charset="0"/>
                        <a:cs typeface="Calibri" panose="020F0502020204030204" pitchFamily="34" charset="0"/>
                      </a:endParaRPr>
                    </a:p>
                    <a:p>
                      <a:pPr marL="0" indent="360363" algn="just">
                        <a:spcAft>
                          <a:spcPts val="0"/>
                        </a:spcAft>
                        <a:buNone/>
                      </a:pPr>
                      <a:r>
                        <a:rPr lang="ro-RO" altLang="ru-RU" sz="1600" dirty="0" smtClean="0">
                          <a:latin typeface="Calibri" panose="020F0502020204030204" pitchFamily="34" charset="0"/>
                          <a:cs typeface="Calibri" panose="020F0502020204030204" pitchFamily="34" charset="0"/>
                        </a:rPr>
                        <a:t>b</a:t>
                      </a:r>
                      <a:r>
                        <a:rPr lang="ro-RO" altLang="ru-RU" sz="1600" smtClean="0">
                          <a:latin typeface="Calibri" panose="020F0502020204030204" pitchFamily="34" charset="0"/>
                          <a:cs typeface="Calibri" panose="020F0502020204030204" pitchFamily="34" charset="0"/>
                        </a:rPr>
                        <a:t>) </a:t>
                      </a:r>
                      <a:r>
                        <a:rPr lang="ro-RO" altLang="ru-RU" sz="1600" b="1" u="sng" smtClean="0">
                          <a:latin typeface="Calibri" panose="020F0502020204030204" pitchFamily="34" charset="0"/>
                          <a:cs typeface="Calibri" panose="020F0502020204030204" pitchFamily="34" charset="0"/>
                        </a:rPr>
                        <a:t>transparența</a:t>
                      </a:r>
                      <a:r>
                        <a:rPr lang="ro-RO" altLang="ru-RU" sz="1600" smtClean="0">
                          <a:latin typeface="Calibri" panose="020F0502020204030204" pitchFamily="34" charset="0"/>
                          <a:cs typeface="Calibri" panose="020F0502020204030204" pitchFamily="34" charset="0"/>
                        </a:rPr>
                        <a:t> achizițiilor </a:t>
                      </a:r>
                      <a:r>
                        <a:rPr lang="ro-RO" altLang="ru-RU" sz="1600" dirty="0" smtClean="0">
                          <a:latin typeface="Calibri" panose="020F0502020204030204" pitchFamily="34" charset="0"/>
                          <a:cs typeface="Calibri" panose="020F0502020204030204" pitchFamily="34" charset="0"/>
                        </a:rPr>
                        <a:t>publice;</a:t>
                      </a:r>
                      <a:endParaRPr lang="en-US" altLang="ru-RU" sz="1600" dirty="0" smtClean="0">
                        <a:latin typeface="Calibri" panose="020F0502020204030204" pitchFamily="34" charset="0"/>
                        <a:cs typeface="Calibri" panose="020F0502020204030204" pitchFamily="34" charset="0"/>
                      </a:endParaRPr>
                    </a:p>
                    <a:p>
                      <a:pPr marL="0" indent="360363" algn="just">
                        <a:spcAft>
                          <a:spcPts val="0"/>
                        </a:spcAft>
                        <a:buNone/>
                      </a:pPr>
                      <a:r>
                        <a:rPr lang="ro-RO" altLang="ru-RU" sz="1600" spc="-90" baseline="0" dirty="0" smtClean="0">
                          <a:latin typeface="Calibri" panose="020F0502020204030204" pitchFamily="34" charset="0"/>
                          <a:cs typeface="Calibri" panose="020F0502020204030204" pitchFamily="34" charset="0"/>
                        </a:rPr>
                        <a:t>c) </a:t>
                      </a:r>
                      <a:r>
                        <a:rPr lang="ro-RO" altLang="ru-RU" sz="1600" b="1" u="sng" spc="-90" baseline="0" smtClean="0">
                          <a:latin typeface="Calibri" panose="020F0502020204030204" pitchFamily="34" charset="0"/>
                          <a:cs typeface="Calibri" panose="020F0502020204030204" pitchFamily="34" charset="0"/>
                        </a:rPr>
                        <a:t>asigurarea concurenței </a:t>
                      </a:r>
                      <a:r>
                        <a:rPr lang="ro-RO" altLang="ru-RU" sz="1600" b="1" u="sng" spc="-90" baseline="0" dirty="0" smtClean="0">
                          <a:latin typeface="Calibri" panose="020F0502020204030204" pitchFamily="34" charset="0"/>
                          <a:cs typeface="Calibri" panose="020F0502020204030204" pitchFamily="34" charset="0"/>
                        </a:rPr>
                        <a:t>și combaterea </a:t>
                      </a:r>
                      <a:r>
                        <a:rPr lang="ro-RO" altLang="ru-RU" sz="1600" b="1" u="sng" spc="-90" baseline="0" smtClean="0">
                          <a:latin typeface="Calibri" panose="020F0502020204030204" pitchFamily="34" charset="0"/>
                          <a:cs typeface="Calibri" panose="020F0502020204030204" pitchFamily="34" charset="0"/>
                        </a:rPr>
                        <a:t>practicilor anticoncurențiale</a:t>
                      </a:r>
                      <a:r>
                        <a:rPr lang="ro-RO" altLang="ru-RU" sz="1600" spc="-90" baseline="0" smtClean="0">
                          <a:latin typeface="Calibri" panose="020F0502020204030204" pitchFamily="34" charset="0"/>
                          <a:cs typeface="Calibri" panose="020F0502020204030204" pitchFamily="34" charset="0"/>
                        </a:rPr>
                        <a:t> </a:t>
                      </a:r>
                      <a:r>
                        <a:rPr lang="ro-RO" altLang="ru-RU" sz="1600" spc="-90" baseline="0" dirty="0" smtClean="0">
                          <a:latin typeface="Calibri" panose="020F0502020204030204" pitchFamily="34" charset="0"/>
                          <a:cs typeface="Calibri" panose="020F0502020204030204" pitchFamily="34" charset="0"/>
                        </a:rPr>
                        <a:t>în </a:t>
                      </a:r>
                      <a:r>
                        <a:rPr lang="ro-RO" altLang="ru-RU" sz="1600" spc="-90" baseline="0" smtClean="0">
                          <a:latin typeface="Calibri" panose="020F0502020204030204" pitchFamily="34" charset="0"/>
                          <a:cs typeface="Calibri" panose="020F0502020204030204" pitchFamily="34" charset="0"/>
                        </a:rPr>
                        <a:t>domeniul </a:t>
                      </a:r>
                      <a:r>
                        <a:rPr lang="ro-RO" altLang="ru-RU" sz="1600" smtClean="0">
                          <a:latin typeface="Calibri" panose="020F0502020204030204" pitchFamily="34" charset="0"/>
                          <a:cs typeface="Calibri" panose="020F0502020204030204" pitchFamily="34" charset="0"/>
                        </a:rPr>
                        <a:t>achizițiilor </a:t>
                      </a:r>
                      <a:r>
                        <a:rPr lang="ro-RO" altLang="ru-RU" sz="1600" dirty="0" smtClean="0">
                          <a:latin typeface="Calibri" panose="020F0502020204030204" pitchFamily="34" charset="0"/>
                          <a:cs typeface="Calibri" panose="020F0502020204030204" pitchFamily="34" charset="0"/>
                        </a:rPr>
                        <a:t>publice;</a:t>
                      </a:r>
                      <a:endParaRPr lang="en-US" altLang="ru-RU" sz="1600" dirty="0" smtClean="0">
                        <a:latin typeface="Calibri" panose="020F0502020204030204" pitchFamily="34" charset="0"/>
                        <a:cs typeface="Calibri" panose="020F0502020204030204" pitchFamily="34" charset="0"/>
                      </a:endParaRPr>
                    </a:p>
                    <a:p>
                      <a:pPr marL="0" indent="360363" algn="just">
                        <a:spcAft>
                          <a:spcPts val="0"/>
                        </a:spcAft>
                        <a:buNone/>
                      </a:pPr>
                      <a:r>
                        <a:rPr lang="ro-RO" altLang="ru-RU" sz="1600" dirty="0" smtClean="0">
                          <a:latin typeface="Calibri" panose="020F0502020204030204" pitchFamily="34" charset="0"/>
                          <a:cs typeface="Calibri" panose="020F0502020204030204" pitchFamily="34" charset="0"/>
                        </a:rPr>
                        <a:t>h) </a:t>
                      </a:r>
                      <a:r>
                        <a:rPr lang="ro-RO" altLang="ru-RU" sz="1600" b="1" u="sng" dirty="0" smtClean="0">
                          <a:latin typeface="Calibri" panose="020F0502020204030204" pitchFamily="34" charset="0"/>
                          <a:cs typeface="Calibri" panose="020F0502020204030204" pitchFamily="34" charset="0"/>
                        </a:rPr>
                        <a:t>tratament egal</a:t>
                      </a:r>
                      <a:r>
                        <a:rPr lang="ro-RO" altLang="ru-RU" sz="1600" b="1" u="sng" smtClean="0">
                          <a:latin typeface="Calibri" panose="020F0502020204030204" pitchFamily="34" charset="0"/>
                          <a:cs typeface="Calibri" panose="020F0502020204030204" pitchFamily="34" charset="0"/>
                        </a:rPr>
                        <a:t>, imparțialitate</a:t>
                      </a:r>
                      <a:r>
                        <a:rPr lang="ro-RO" altLang="ru-RU" sz="1600" b="1" u="sng" dirty="0" smtClean="0">
                          <a:latin typeface="Calibri" panose="020F0502020204030204" pitchFamily="34" charset="0"/>
                          <a:cs typeface="Calibri" panose="020F0502020204030204" pitchFamily="34" charset="0"/>
                        </a:rPr>
                        <a:t>, nediscriminare</a:t>
                      </a:r>
                      <a:r>
                        <a:rPr lang="ro-RO" altLang="ru-RU" sz="1600" dirty="0" smtClean="0">
                          <a:latin typeface="Calibri" panose="020F0502020204030204" pitchFamily="34" charset="0"/>
                          <a:cs typeface="Calibri" panose="020F0502020204030204" pitchFamily="34" charset="0"/>
                        </a:rPr>
                        <a:t> </a:t>
                      </a:r>
                      <a:r>
                        <a:rPr lang="ro-RO" altLang="ru-RU" sz="1600" smtClean="0">
                          <a:latin typeface="Calibri" panose="020F0502020204030204" pitchFamily="34" charset="0"/>
                          <a:cs typeface="Calibri" panose="020F0502020204030204" pitchFamily="34" charset="0"/>
                        </a:rPr>
                        <a:t>în privința tuturor ofertanților </a:t>
                      </a:r>
                      <a:r>
                        <a:rPr lang="ro-RO" altLang="ru-RU" sz="1600" dirty="0" smtClean="0">
                          <a:latin typeface="Calibri" panose="020F0502020204030204" pitchFamily="34" charset="0"/>
                          <a:cs typeface="Calibri" panose="020F0502020204030204" pitchFamily="34" charset="0"/>
                        </a:rPr>
                        <a:t>și operatorilor economici.</a:t>
                      </a:r>
                      <a:endParaRPr lang="ro-RO" sz="16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78906">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6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6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a:spcAft>
                          <a:spcPts val="0"/>
                        </a:spcAft>
                        <a:buNone/>
                      </a:pPr>
                      <a:r>
                        <a:rPr lang="ro-RO" sz="1600" kern="1200" dirty="0" smtClean="0">
                          <a:solidFill>
                            <a:schemeClr val="tx1"/>
                          </a:solidFill>
                          <a:latin typeface="Calibri" panose="020F0502020204030204" pitchFamily="34" charset="0"/>
                          <a:ea typeface="+mn-ea"/>
                          <a:cs typeface="Calibri" panose="020F0502020204030204" pitchFamily="34" charset="0"/>
                        </a:rPr>
                        <a:t>Aprobarea unei proceduri de verificare prealabilă pentru toți operatorii economici participanți la procedură, prin solicitarea declarațiilor pe propria răspundere privind inexistența unor relații de interdependență sau afiliere.</a:t>
                      </a:r>
                    </a:p>
                    <a:p>
                      <a:pPr marL="0" lvl="0" indent="0" algn="just">
                        <a:spcAft>
                          <a:spcPts val="0"/>
                        </a:spcAft>
                        <a:buNone/>
                      </a:pPr>
                      <a:endParaRPr lang="ro-RO" sz="800" kern="1200" dirty="0" smtClean="0">
                        <a:solidFill>
                          <a:schemeClr val="tx1"/>
                        </a:solidFill>
                        <a:latin typeface="Calibri" panose="020F0502020204030204" pitchFamily="34" charset="0"/>
                        <a:ea typeface="+mn-ea"/>
                        <a:cs typeface="Calibri" panose="020F0502020204030204" pitchFamily="34" charset="0"/>
                      </a:endParaRPr>
                    </a:p>
                    <a:p>
                      <a:pPr marL="0" lvl="0" indent="0" algn="just">
                        <a:spcAft>
                          <a:spcPts val="0"/>
                        </a:spcAft>
                        <a:buNone/>
                      </a:pPr>
                      <a:r>
                        <a:rPr lang="ro-RO" sz="1600" kern="1200" dirty="0" smtClean="0">
                          <a:solidFill>
                            <a:schemeClr val="tx1"/>
                          </a:solidFill>
                          <a:latin typeface="Calibri" panose="020F0502020204030204" pitchFamily="34" charset="0"/>
                          <a:ea typeface="+mn-ea"/>
                          <a:cs typeface="Calibri" panose="020F0502020204030204" pitchFamily="34" charset="0"/>
                        </a:rPr>
                        <a:t>Consultarea bazelor de date publice pentru identificarea interdependenților sau afiliaților.</a:t>
                      </a:r>
                      <a:endPar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63286" y="0"/>
            <a:ext cx="8839200" cy="908383"/>
          </a:xfrm>
          <a:prstGeom prst="rect">
            <a:avLst/>
          </a:prstGeom>
        </p:spPr>
      </p:pic>
    </p:spTree>
    <p:extLst>
      <p:ext uri="{BB962C8B-B14F-4D97-AF65-F5344CB8AC3E}">
        <p14:creationId xmlns:p14="http://schemas.microsoft.com/office/powerpoint/2010/main" val="96827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26250148"/>
              </p:ext>
            </p:extLst>
          </p:nvPr>
        </p:nvGraphicFramePr>
        <p:xfrm>
          <a:off x="152400" y="990899"/>
          <a:ext cx="8839200" cy="5696592"/>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993262">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2.1</a:t>
                      </a:r>
                      <a:r>
                        <a:rPr lang="en-US" altLang="en-US" sz="1800" b="1" dirty="0" smtClean="0">
                          <a:solidFill>
                            <a:srgbClr val="FF0000"/>
                          </a:solidFill>
                          <a:latin typeface="Calibri" panose="020F0502020204030204" pitchFamily="34" charset="0"/>
                          <a:cs typeface="Calibri" panose="020F0502020204030204" pitchFamily="34" charset="0"/>
                        </a:rPr>
                        <a:t>3</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Necoordonarea cu subdiviziunile teritoriale </a:t>
                      </a:r>
                      <a:r>
                        <a:rPr lang="pt-BR" altLang="en-US" sz="1800" b="1" smtClean="0">
                          <a:solidFill>
                            <a:srgbClr val="FF0000"/>
                          </a:solidFill>
                          <a:latin typeface="Calibri" panose="020F0502020204030204" pitchFamily="34" charset="0"/>
                          <a:cs typeface="Calibri" panose="020F0502020204030204" pitchFamily="34" charset="0"/>
                        </a:rPr>
                        <a:t>pentru siguranța </a:t>
                      </a:r>
                      <a:r>
                        <a:rPr lang="pt-BR" altLang="en-US" sz="1800" b="1" dirty="0" smtClean="0">
                          <a:solidFill>
                            <a:srgbClr val="FF0000"/>
                          </a:solidFill>
                          <a:latin typeface="Calibri" panose="020F0502020204030204" pitchFamily="34" charset="0"/>
                          <a:cs typeface="Calibri" panose="020F0502020204030204" pitchFamily="34" charset="0"/>
                        </a:rPr>
                        <a:t>alimentelor a caietelor de sarcini privind achiziția produselor alimentare pentru instituțiile de învățământ general.</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65500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eaLnBrk="1" hangingPunct="1">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Instrucțiunea privind organizarea alimentației copiilor și elevilor în instituțiile de învățământ general, aprobată prin Hotărârea Guvernului nr. 722/2018</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688146">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8</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Autoritățile administrației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 locale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de nivelul întâi sau al doilea</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 instituțiile de învățământ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general cu personalitate juridică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organizează achiziții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 de bunuri și/sau servicii alimentare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pentru instituțiile de învățământ</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general prin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publicarea anunțului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 participare, elaborarea caietului de sarcini, evaluarea ofertelor, organizarea </a:t>
                      </a:r>
                      <a:r>
                        <a:rPr lang="ro-RO" sz="1800" spc="-2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concursului și stabilirea câștigătorului/câștigătorilor, încheierea contractelor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de achiziție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 conformitate cu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prevederile legislației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din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domeniul achizițiilor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Caietele de sarcini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elaborate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sunt coordonate cu subdiviziunile teritoriale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pentru siguranța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alimentelor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sub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aspectul siguranței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alimentelor.</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06061">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Dezvoltarea unui mecanism de colaborare eficientă cu subdiviziunea teritorială pentru siguranța alimentelor</a:t>
                      </a:r>
                      <a:r>
                        <a:rPr lang="ro-MD" alt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63286" y="0"/>
            <a:ext cx="8839200" cy="90838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898774932"/>
              </p:ext>
            </p:extLst>
          </p:nvPr>
        </p:nvGraphicFramePr>
        <p:xfrm>
          <a:off x="152400" y="980013"/>
          <a:ext cx="8839200" cy="560820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59404">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600" b="1" dirty="0" smtClean="0">
                          <a:solidFill>
                            <a:srgbClr val="FF0000"/>
                          </a:solidFill>
                          <a:latin typeface="Calibri" panose="020F0502020204030204" pitchFamily="34" charset="0"/>
                          <a:cs typeface="Calibri" panose="020F0502020204030204" pitchFamily="34" charset="0"/>
                        </a:rPr>
                        <a:t>2.1</a:t>
                      </a:r>
                      <a:r>
                        <a:rPr lang="en-US" altLang="en-US" sz="1600" b="1" dirty="0" smtClean="0">
                          <a:solidFill>
                            <a:srgbClr val="FF0000"/>
                          </a:solidFill>
                          <a:latin typeface="Calibri" panose="020F0502020204030204" pitchFamily="34" charset="0"/>
                          <a:cs typeface="Calibri" panose="020F0502020204030204" pitchFamily="34" charset="0"/>
                        </a:rPr>
                        <a:t>4</a:t>
                      </a:r>
                      <a:r>
                        <a:rPr lang="ro-RO" altLang="en-US" sz="1600" b="1" dirty="0" smtClean="0">
                          <a:solidFill>
                            <a:srgbClr val="FF0000"/>
                          </a:solidFill>
                          <a:latin typeface="Calibri" panose="020F0502020204030204" pitchFamily="34" charset="0"/>
                          <a:cs typeface="Calibri" panose="020F0502020204030204" pitchFamily="34" charset="0"/>
                        </a:rPr>
                        <a:t>. </a:t>
                      </a:r>
                      <a:r>
                        <a:rPr lang="pt-BR" altLang="en-US" sz="1600" b="1" dirty="0" smtClean="0">
                          <a:solidFill>
                            <a:srgbClr val="FF0000"/>
                          </a:solidFill>
                          <a:latin typeface="Calibri" panose="020F0502020204030204" pitchFamily="34" charset="0"/>
                          <a:cs typeface="Calibri" panose="020F0502020204030204" pitchFamily="34" charset="0"/>
                        </a:rPr>
                        <a:t>Ne</a:t>
                      </a:r>
                      <a:r>
                        <a:rPr lang="ro-RO" altLang="en-US" sz="1600" b="1" kern="1200" dirty="0" smtClean="0">
                          <a:solidFill>
                            <a:srgbClr val="FF0000"/>
                          </a:solidFill>
                          <a:latin typeface="Calibri" panose="020F0502020204030204" pitchFamily="34" charset="0"/>
                          <a:ea typeface="+mn-ea"/>
                          <a:cs typeface="Calibri" panose="020F0502020204030204" pitchFamily="34" charset="0"/>
                        </a:rPr>
                        <a:t>asigurarea</a:t>
                      </a:r>
                      <a:r>
                        <a:rPr lang="ro-RO" sz="1600" b="1" kern="1200" dirty="0" smtClean="0">
                          <a:solidFill>
                            <a:srgbClr val="FF0000"/>
                          </a:solidFill>
                          <a:latin typeface="Calibri" panose="020F0502020204030204" pitchFamily="34" charset="0"/>
                          <a:ea typeface="+mn-ea"/>
                          <a:cs typeface="Calibri" panose="020F0502020204030204" pitchFamily="34" charset="0"/>
                        </a:rPr>
                        <a:t> depunerii/prezentării garanției pentru ofertă </a:t>
                      </a:r>
                      <a:r>
                        <a:rPr lang="ro-RO" sz="1600" b="0" i="1" kern="1200" dirty="0" smtClean="0">
                          <a:solidFill>
                            <a:srgbClr val="FF0000"/>
                          </a:solidFill>
                          <a:latin typeface="Calibri" panose="020F0502020204030204" pitchFamily="34" charset="0"/>
                          <a:ea typeface="+mn-ea"/>
                          <a:cs typeface="Calibri" panose="020F0502020204030204" pitchFamily="34" charset="0"/>
                        </a:rPr>
                        <a:t>(până la 2% din valoarea ofertei)</a:t>
                      </a:r>
                      <a:r>
                        <a:rPr lang="ro-RO" sz="1600" b="0" kern="1200" dirty="0" smtClean="0">
                          <a:solidFill>
                            <a:srgbClr val="FF0000"/>
                          </a:solidFill>
                          <a:latin typeface="Calibri" panose="020F0502020204030204" pitchFamily="34" charset="0"/>
                          <a:ea typeface="+mn-ea"/>
                          <a:cs typeface="Calibri" panose="020F0502020204030204" pitchFamily="34" charset="0"/>
                        </a:rPr>
                        <a:t> </a:t>
                      </a:r>
                      <a:r>
                        <a:rPr lang="ro-RO" sz="1600" b="1" kern="1200" dirty="0" smtClean="0">
                          <a:solidFill>
                            <a:srgbClr val="FF0000"/>
                          </a:solidFill>
                          <a:latin typeface="Calibri" panose="020F0502020204030204" pitchFamily="34" charset="0"/>
                          <a:ea typeface="+mn-ea"/>
                          <a:cs typeface="Calibri" panose="020F0502020204030204" pitchFamily="34" charset="0"/>
                        </a:rPr>
                        <a:t>și a garanției de bună execuție a contractului </a:t>
                      </a:r>
                      <a:r>
                        <a:rPr lang="ro-RO" sz="1600" b="0" i="1" kern="1200" dirty="0" smtClean="0">
                          <a:solidFill>
                            <a:srgbClr val="FF0000"/>
                          </a:solidFill>
                          <a:latin typeface="Calibri" panose="020F0502020204030204" pitchFamily="34" charset="0"/>
                          <a:ea typeface="+mn-ea"/>
                          <a:cs typeface="Calibri" panose="020F0502020204030204" pitchFamily="34" charset="0"/>
                        </a:rPr>
                        <a:t>(până la 15% din valoarea de deviz a contractului)</a:t>
                      </a:r>
                      <a:r>
                        <a:rPr lang="pt-BR" altLang="en-US" sz="1600" b="1" kern="1200" dirty="0" smtClean="0">
                          <a:solidFill>
                            <a:srgbClr val="FF0000"/>
                          </a:solidFill>
                          <a:latin typeface="Calibri" panose="020F0502020204030204" pitchFamily="34" charset="0"/>
                          <a:ea typeface="+mn-ea"/>
                          <a:cs typeface="Calibri" panose="020F0502020204030204" pitchFamily="34" charset="0"/>
                        </a:rPr>
                        <a:t>.</a:t>
                      </a:r>
                      <a:endParaRPr lang="pt-BR" sz="16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01040">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6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altLang="en-US" sz="1600" kern="1200" dirty="0" smtClean="0">
                          <a:solidFill>
                            <a:schemeClr val="tx1"/>
                          </a:solidFill>
                          <a:latin typeface="Calibri" panose="020F0502020204030204" pitchFamily="34" charset="0"/>
                          <a:ea typeface="+mn-ea"/>
                          <a:cs typeface="Calibri" panose="020F0502020204030204" pitchFamily="34" charset="0"/>
                        </a:rPr>
                        <a:t>Legea privind achizițiile publice nr. 131/2015</a:t>
                      </a:r>
                      <a:endPar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3151222">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360000" algn="just" defTabSz="914400" rtl="0" eaLnBrk="1" fontAlgn="auto" latinLnBrk="0" hangingPunct="1">
                        <a:lnSpc>
                          <a:spcPct val="100000"/>
                        </a:lnSpc>
                        <a:spcBef>
                          <a:spcPts val="0"/>
                        </a:spcBef>
                        <a:spcAft>
                          <a:spcPts val="0"/>
                        </a:spcAft>
                        <a:buClrTx/>
                        <a:buSzTx/>
                        <a:buFontTx/>
                        <a:buNone/>
                        <a:tabLst/>
                        <a:defRPr/>
                      </a:pPr>
                      <a:r>
                        <a:rPr lang="ro-RO" altLang="en-US" sz="1600" dirty="0" smtClean="0">
                          <a:latin typeface="Calibri" panose="020F0502020204030204" pitchFamily="34" charset="0"/>
                          <a:cs typeface="Calibri" panose="020F0502020204030204" pitchFamily="34" charset="0"/>
                        </a:rPr>
                        <a:t>Art. </a:t>
                      </a:r>
                      <a:r>
                        <a:rPr lang="ro-RO" altLang="en-US" sz="1600" kern="1200" dirty="0" smtClean="0">
                          <a:solidFill>
                            <a:schemeClr val="tx1"/>
                          </a:solidFill>
                          <a:latin typeface="Calibri" panose="020F0502020204030204" pitchFamily="34" charset="0"/>
                          <a:ea typeface="+mn-ea"/>
                          <a:cs typeface="Calibri" panose="020F0502020204030204" pitchFamily="34" charset="0"/>
                        </a:rPr>
                        <a:t>68. </a:t>
                      </a:r>
                      <a:r>
                        <a:rPr lang="pt-BR" sz="1600" kern="1200" dirty="0" smtClean="0">
                          <a:solidFill>
                            <a:schemeClr val="tx1"/>
                          </a:solidFill>
                          <a:latin typeface="Calibri" panose="020F0502020204030204" pitchFamily="34" charset="0"/>
                          <a:ea typeface="+mn-ea"/>
                          <a:cs typeface="Calibri" panose="020F0502020204030204" pitchFamily="34" charset="0"/>
                        </a:rPr>
                        <a:t>Garanţia pentru ofertă şi garanţia de bună execuţie a contractului</a:t>
                      </a:r>
                    </a:p>
                    <a:p>
                      <a:pPr marL="0" marR="0" lvl="0" indent="360000" algn="just" defTabSz="914400" rtl="0" eaLnBrk="1" fontAlgn="auto" latinLnBrk="0" hangingPunct="1">
                        <a:lnSpc>
                          <a:spcPct val="100000"/>
                        </a:lnSpc>
                        <a:spcBef>
                          <a:spcPts val="0"/>
                        </a:spcBef>
                        <a:spcAft>
                          <a:spcPts val="0"/>
                        </a:spcAft>
                        <a:buClrTx/>
                        <a:buSzTx/>
                        <a:buFontTx/>
                        <a:buNone/>
                        <a:tabLst/>
                        <a:defRPr/>
                      </a:pPr>
                      <a:r>
                        <a:rPr lang="ro-MD" sz="1600" kern="1200" dirty="0" smtClean="0">
                          <a:solidFill>
                            <a:schemeClr val="tx1"/>
                          </a:solidFill>
                          <a:latin typeface="Calibri" panose="020F0502020204030204" pitchFamily="34" charset="0"/>
                          <a:ea typeface="+mn-ea"/>
                          <a:cs typeface="Calibri" panose="020F0502020204030204" pitchFamily="34" charset="0"/>
                        </a:rPr>
                        <a:t>(1) </a:t>
                      </a:r>
                      <a:r>
                        <a:rPr lang="ro-MD" sz="1600" b="1" u="sng" kern="1200" dirty="0" smtClean="0">
                          <a:solidFill>
                            <a:schemeClr val="tx1"/>
                          </a:solidFill>
                          <a:latin typeface="Calibri" panose="020F0502020204030204" pitchFamily="34" charset="0"/>
                          <a:ea typeface="+mn-ea"/>
                          <a:cs typeface="Calibri" panose="020F0502020204030204" pitchFamily="34" charset="0"/>
                        </a:rPr>
                        <a:t>În cazul achiziției de bunuri, servicii și lucrări, operatorul economic va depune, odată cu oferta, și garanția pentru ofertă</a:t>
                      </a:r>
                      <a:r>
                        <a:rPr lang="ro-MD" sz="1600" kern="1200" dirty="0" smtClean="0">
                          <a:solidFill>
                            <a:schemeClr val="tx1"/>
                          </a:solidFill>
                          <a:latin typeface="Calibri" panose="020F0502020204030204" pitchFamily="34" charset="0"/>
                          <a:ea typeface="+mn-ea"/>
                          <a:cs typeface="Calibri" panose="020F0502020204030204" pitchFamily="34" charset="0"/>
                        </a:rPr>
                        <a:t>.</a:t>
                      </a:r>
                      <a:endParaRPr lang="ro-RO" altLang="en-US" sz="1600" kern="1200" dirty="0" smtClean="0">
                        <a:solidFill>
                          <a:schemeClr val="tx1"/>
                        </a:solidFill>
                        <a:latin typeface="Calibri" panose="020F0502020204030204" pitchFamily="34" charset="0"/>
                        <a:ea typeface="+mn-ea"/>
                        <a:cs typeface="Calibri" panose="020F0502020204030204" pitchFamily="34" charset="0"/>
                      </a:endParaRPr>
                    </a:p>
                    <a:p>
                      <a:pPr marL="0" marR="0" lvl="0" indent="360000" algn="just" defTabSz="914400" rtl="0" eaLnBrk="1" fontAlgn="auto" latinLnBrk="0" hangingPunct="1">
                        <a:lnSpc>
                          <a:spcPct val="100000"/>
                        </a:lnSpc>
                        <a:spcBef>
                          <a:spcPts val="0"/>
                        </a:spcBef>
                        <a:spcAft>
                          <a:spcPts val="0"/>
                        </a:spcAft>
                        <a:buClrTx/>
                        <a:buSzTx/>
                        <a:buFontTx/>
                        <a:buNone/>
                        <a:tabLst/>
                        <a:defRPr/>
                      </a:pPr>
                      <a:r>
                        <a:rPr lang="ro-MD" sz="1600" kern="1200" dirty="0" smtClean="0">
                          <a:solidFill>
                            <a:schemeClr val="tx1"/>
                          </a:solidFill>
                          <a:latin typeface="Calibri" panose="020F0502020204030204" pitchFamily="34" charset="0"/>
                          <a:ea typeface="+mn-ea"/>
                          <a:cs typeface="Calibri" panose="020F0502020204030204" pitchFamily="34" charset="0"/>
                        </a:rPr>
                        <a:t>(6) </a:t>
                      </a:r>
                      <a:r>
                        <a:rPr lang="ro-MD" sz="1600" b="1" u="sng" kern="1200" dirty="0" smtClean="0">
                          <a:solidFill>
                            <a:schemeClr val="tx1"/>
                          </a:solidFill>
                          <a:latin typeface="Calibri" panose="020F0502020204030204" pitchFamily="34" charset="0"/>
                          <a:ea typeface="+mn-ea"/>
                          <a:cs typeface="Calibri" panose="020F0502020204030204" pitchFamily="34" charset="0"/>
                        </a:rPr>
                        <a:t>Cuantumul garanției pentru ofertă nu trebuie să depășească 2% din valoarea ofertei</a:t>
                      </a:r>
                      <a:r>
                        <a:rPr lang="ro-MD" sz="1600" kern="1200" dirty="0" smtClean="0">
                          <a:solidFill>
                            <a:schemeClr val="tx1"/>
                          </a:solidFill>
                          <a:latin typeface="Calibri" panose="020F0502020204030204" pitchFamily="34" charset="0"/>
                          <a:ea typeface="+mn-ea"/>
                          <a:cs typeface="Calibri" panose="020F0502020204030204" pitchFamily="34" charset="0"/>
                        </a:rPr>
                        <a:t> fără taxa pe valoarea adăugată.</a:t>
                      </a:r>
                      <a:endParaRPr lang="ro-RO" altLang="en-US" sz="1600" kern="1200" dirty="0" smtClean="0">
                        <a:solidFill>
                          <a:schemeClr val="tx1"/>
                        </a:solidFill>
                        <a:latin typeface="Calibri" panose="020F0502020204030204" pitchFamily="34" charset="0"/>
                        <a:ea typeface="+mn-ea"/>
                        <a:cs typeface="Calibri" panose="020F0502020204030204" pitchFamily="34" charset="0"/>
                      </a:endParaRPr>
                    </a:p>
                    <a:p>
                      <a:pPr marL="0" marR="0" lvl="0" indent="360000" algn="just" defTabSz="914400" rtl="0" eaLnBrk="1" fontAlgn="auto" latinLnBrk="0" hangingPunct="1">
                        <a:lnSpc>
                          <a:spcPct val="100000"/>
                        </a:lnSpc>
                        <a:spcBef>
                          <a:spcPts val="0"/>
                        </a:spcBef>
                        <a:spcAft>
                          <a:spcPts val="0"/>
                        </a:spcAft>
                        <a:buClrTx/>
                        <a:buSzTx/>
                        <a:buFontTx/>
                        <a:buNone/>
                        <a:tabLst/>
                        <a:defRPr/>
                      </a:pPr>
                      <a:r>
                        <a:rPr lang="ro-RO" altLang="en-US" sz="1600" dirty="0" smtClean="0">
                          <a:latin typeface="Calibri" panose="020F0502020204030204" pitchFamily="34" charset="0"/>
                          <a:cs typeface="Calibri" panose="020F0502020204030204" pitchFamily="34" charset="0"/>
                        </a:rPr>
                        <a:t>(8) La achiziția de bunuri, lucrări și servicii, </a:t>
                      </a:r>
                      <a:r>
                        <a:rPr lang="ro-RO" altLang="en-US" sz="1600" b="1" u="sng" dirty="0" smtClean="0">
                          <a:latin typeface="Calibri" panose="020F0502020204030204" pitchFamily="34" charset="0"/>
                          <a:cs typeface="Calibri" panose="020F0502020204030204" pitchFamily="34" charset="0"/>
                        </a:rPr>
                        <a:t>autoritatea contractantă va cere ca ofertantul să prezinte</a:t>
                      </a:r>
                      <a:r>
                        <a:rPr lang="ro-RO" altLang="en-US" sz="1600" dirty="0" smtClean="0">
                          <a:latin typeface="Calibri" panose="020F0502020204030204" pitchFamily="34" charset="0"/>
                          <a:cs typeface="Calibri" panose="020F0502020204030204" pitchFamily="34" charset="0"/>
                        </a:rPr>
                        <a:t>, la încheierea contractului, </a:t>
                      </a:r>
                      <a:r>
                        <a:rPr lang="ro-RO" altLang="en-US" sz="1600" b="1" u="sng" dirty="0" smtClean="0">
                          <a:latin typeface="Calibri" panose="020F0502020204030204" pitchFamily="34" charset="0"/>
                          <a:cs typeface="Calibri" panose="020F0502020204030204" pitchFamily="34" charset="0"/>
                        </a:rPr>
                        <a:t>garanția de bună execuție</a:t>
                      </a:r>
                      <a:r>
                        <a:rPr lang="ro-RO" altLang="en-US" sz="1600" dirty="0" smtClean="0">
                          <a:latin typeface="Calibri" panose="020F0502020204030204" pitchFamily="34" charset="0"/>
                          <a:cs typeface="Calibri" panose="020F0502020204030204" pitchFamily="34" charset="0"/>
                        </a:rPr>
                        <a:t> a acestuia. Garanția de bună execuție se returnează de către autoritatea contractantă la momentul executării integrale a contractului de </a:t>
                      </a:r>
                      <a:r>
                        <a:rPr lang="ro-RO" altLang="en-US" sz="1600" kern="1200" dirty="0" smtClean="0">
                          <a:solidFill>
                            <a:schemeClr val="tx1"/>
                          </a:solidFill>
                          <a:latin typeface="Calibri" panose="020F0502020204030204" pitchFamily="34" charset="0"/>
                          <a:ea typeface="+mn-ea"/>
                          <a:cs typeface="Calibri" panose="020F0502020204030204" pitchFamily="34" charset="0"/>
                        </a:rPr>
                        <a:t>achiziții publice.</a:t>
                      </a:r>
                    </a:p>
                    <a:p>
                      <a:pPr marL="0" marR="0" lvl="0" indent="360000" algn="just" defTabSz="914400" rtl="0" eaLnBrk="1" fontAlgn="auto" latinLnBrk="0" hangingPunct="1">
                        <a:lnSpc>
                          <a:spcPct val="100000"/>
                        </a:lnSpc>
                        <a:spcBef>
                          <a:spcPts val="0"/>
                        </a:spcBef>
                        <a:spcAft>
                          <a:spcPts val="0"/>
                        </a:spcAft>
                        <a:buClrTx/>
                        <a:buSzTx/>
                        <a:buFontTx/>
                        <a:buNone/>
                        <a:tabLst/>
                        <a:defRPr/>
                      </a:pPr>
                      <a:r>
                        <a:rPr lang="ro-MD" sz="1600" kern="1200" dirty="0" smtClean="0">
                          <a:solidFill>
                            <a:schemeClr val="tx1"/>
                          </a:solidFill>
                          <a:latin typeface="Calibri" panose="020F0502020204030204" pitchFamily="34" charset="0"/>
                          <a:ea typeface="+mn-ea"/>
                          <a:cs typeface="Calibri" panose="020F0502020204030204" pitchFamily="34" charset="0"/>
                        </a:rPr>
                        <a:t>(12) </a:t>
                      </a:r>
                      <a:r>
                        <a:rPr lang="ro-MD" sz="1600" b="1" u="sng" kern="1200" dirty="0" smtClean="0">
                          <a:solidFill>
                            <a:schemeClr val="tx1"/>
                          </a:solidFill>
                          <a:latin typeface="Calibri" panose="020F0502020204030204" pitchFamily="34" charset="0"/>
                          <a:ea typeface="+mn-ea"/>
                          <a:cs typeface="Calibri" panose="020F0502020204030204" pitchFamily="34" charset="0"/>
                        </a:rPr>
                        <a:t>Cuantumul garanției de bună execuție a contractului nu trebuie să depășească 15% din valoarea de deviz a contractului de achiziții publice</a:t>
                      </a:r>
                      <a:r>
                        <a:rPr lang="ro-MD" sz="1600" kern="1200" dirty="0" smtClean="0">
                          <a:solidFill>
                            <a:schemeClr val="tx1"/>
                          </a:solidFill>
                          <a:latin typeface="Calibri" panose="020F0502020204030204" pitchFamily="34" charset="0"/>
                          <a:ea typeface="+mn-ea"/>
                          <a:cs typeface="Calibri" panose="020F0502020204030204" pitchFamily="34" charset="0"/>
                        </a:rPr>
                        <a:t>. În cazurile în care adaosul comercial este limitat prin act normativ, cuantumul garanției de bună execuție nu va depăși limita prevăzută de actul normativ respectiv.</a:t>
                      </a:r>
                      <a:endPar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85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6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6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600" dirty="0" smtClean="0">
                          <a:solidFill>
                            <a:schemeClr val="tx1"/>
                          </a:solidFill>
                          <a:latin typeface="Calibri" panose="020F0502020204030204" pitchFamily="34" charset="0"/>
                          <a:cs typeface="Calibri" panose="020F0502020204030204" pitchFamily="34" charset="0"/>
                        </a:rPr>
                        <a:t>Revizuirea procedurilor interne pentru a identifica cauzele care au dus la neperceperea garanțiilor respective și pentru a preveni astfel de abateri în viitor </a:t>
                      </a:r>
                      <a:r>
                        <a:rPr lang="ro-RO" sz="1600" i="1" dirty="0" smtClean="0">
                          <a:solidFill>
                            <a:schemeClr val="tx1"/>
                          </a:solidFill>
                          <a:latin typeface="Calibri" panose="020F0502020204030204" pitchFamily="34" charset="0"/>
                          <a:cs typeface="Calibri" panose="020F0502020204030204" pitchFamily="34" charset="0"/>
                        </a:rPr>
                        <a:t>(ajustarea ordinului de constituire a grupului de lucru și fișelor de post)</a:t>
                      </a:r>
                      <a:r>
                        <a:rPr lang="ro-MD" altLang="ro-RO" sz="1600" dirty="0" smtClean="0">
                          <a:solidFill>
                            <a:schemeClr val="tx1"/>
                          </a:solidFill>
                          <a:latin typeface="Calibri" panose="020F0502020204030204" pitchFamily="34" charset="0"/>
                          <a:cs typeface="Calibri" panose="020F0502020204030204" pitchFamily="34" charset="0"/>
                        </a:rPr>
                        <a:t>.</a:t>
                      </a:r>
                      <a:endParaRPr lang="ro-RO" sz="16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63286" y="0"/>
            <a:ext cx="8839200" cy="90838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oogle Shape;274;p29"/>
          <p:cNvGraphicFramePr/>
          <p:nvPr>
            <p:extLst>
              <p:ext uri="{D42A27DB-BD31-4B8C-83A1-F6EECF244321}">
                <p14:modId xmlns:p14="http://schemas.microsoft.com/office/powerpoint/2010/main" val="1779247207"/>
              </p:ext>
            </p:extLst>
          </p:nvPr>
        </p:nvGraphicFramePr>
        <p:xfrm>
          <a:off x="152400" y="1129731"/>
          <a:ext cx="8839200" cy="546342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24186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b="1" kern="0" dirty="0" smtClean="0">
                          <a:solidFill>
                            <a:srgbClr val="FF0000"/>
                          </a:solidFill>
                          <a:latin typeface="Calibri" panose="020F0502020204030204" pitchFamily="34" charset="0"/>
                          <a:cs typeface="Calibri" panose="020F0502020204030204" pitchFamily="34" charset="0"/>
                        </a:rPr>
                        <a:t>2.1</a:t>
                      </a:r>
                      <a:r>
                        <a:rPr lang="en-US" altLang="en-US" sz="1800" b="1" kern="0" dirty="0" smtClean="0">
                          <a:solidFill>
                            <a:srgbClr val="FF0000"/>
                          </a:solidFill>
                          <a:latin typeface="Calibri" panose="020F0502020204030204" pitchFamily="34" charset="0"/>
                          <a:cs typeface="Calibri" panose="020F0502020204030204" pitchFamily="34" charset="0"/>
                        </a:rPr>
                        <a:t>5</a:t>
                      </a:r>
                      <a:r>
                        <a:rPr lang="ro-RO" altLang="en-US" sz="1800" b="1" kern="0" dirty="0" smtClean="0">
                          <a:solidFill>
                            <a:srgbClr val="FF0000"/>
                          </a:solidFill>
                          <a:latin typeface="Calibri" panose="020F0502020204030204" pitchFamily="34" charset="0"/>
                          <a:cs typeface="Calibri" panose="020F0502020204030204" pitchFamily="34" charset="0"/>
                        </a:rPr>
                        <a:t>. </a:t>
                      </a:r>
                      <a:r>
                        <a:rPr lang="pt-BR" altLang="en-US" sz="1800" b="1" kern="0" smtClean="0">
                          <a:solidFill>
                            <a:srgbClr val="FF0000"/>
                          </a:solidFill>
                          <a:latin typeface="Calibri" panose="020F0502020204030204" pitchFamily="34" charset="0"/>
                          <a:cs typeface="Calibri" panose="020F0502020204030204" pitchFamily="34" charset="0"/>
                        </a:rPr>
                        <a:t>Neasigurarea posibilității </a:t>
                      </a:r>
                      <a:r>
                        <a:rPr lang="pt-BR" altLang="en-US" sz="1800" b="1" kern="0" dirty="0" smtClean="0">
                          <a:solidFill>
                            <a:srgbClr val="FF0000"/>
                          </a:solidFill>
                          <a:latin typeface="Calibri" panose="020F0502020204030204" pitchFamily="34" charset="0"/>
                          <a:cs typeface="Calibri" panose="020F0502020204030204" pitchFamily="34" charset="0"/>
                        </a:rPr>
                        <a:t>de justificare a prețului anormal de scăzut.</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21008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Legea </a:t>
                      </a:r>
                      <a:r>
                        <a:rPr lang="ro-RO" altLang="en-US" sz="1800" kern="1200" smtClean="0">
                          <a:solidFill>
                            <a:schemeClr val="tx1"/>
                          </a:solidFill>
                          <a:latin typeface="Calibri" panose="020F0502020204030204" pitchFamily="34" charset="0"/>
                          <a:ea typeface="+mn-ea"/>
                          <a:cs typeface="Calibri" panose="020F0502020204030204" pitchFamily="34" charset="0"/>
                        </a:rPr>
                        <a:t>privind achizițiile </a:t>
                      </a:r>
                      <a:r>
                        <a:rPr lang="ro-RO" altLang="en-US" sz="1800" kern="1200" dirty="0" smtClean="0">
                          <a:solidFill>
                            <a:schemeClr val="tx1"/>
                          </a:solidFill>
                          <a:latin typeface="Calibri" panose="020F0502020204030204" pitchFamily="34" charset="0"/>
                          <a:ea typeface="+mn-ea"/>
                          <a:cs typeface="Calibri" panose="020F0502020204030204" pitchFamily="34" charset="0"/>
                        </a:rPr>
                        <a:t>publice nr. 131/2015</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63974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dirty="0" smtClean="0">
                          <a:latin typeface="Calibri" panose="020F0502020204030204" pitchFamily="34" charset="0"/>
                          <a:cs typeface="Calibri" panose="020F0502020204030204" pitchFamily="34" charset="0"/>
                        </a:rPr>
                        <a:t>Art. 70 alin. (3): </a:t>
                      </a:r>
                      <a:r>
                        <a:rPr lang="ro-RO" altLang="en-US" sz="1800" b="1" u="sng" dirty="0" smtClean="0">
                          <a:latin typeface="Calibri" panose="020F0502020204030204" pitchFamily="34" charset="0"/>
                          <a:cs typeface="Calibri" panose="020F0502020204030204" pitchFamily="34" charset="0"/>
                        </a:rPr>
                        <a:t>Autoritatea contractantă este obligată să asigure operatorului economic posibilitatea de justificare </a:t>
                      </a:r>
                      <a:r>
                        <a:rPr lang="ro-RO" altLang="en-US" sz="1800" b="1" u="sng" smtClean="0">
                          <a:latin typeface="Calibri" panose="020F0502020204030204" pitchFamily="34" charset="0"/>
                          <a:cs typeface="Calibri" panose="020F0502020204030204" pitchFamily="34" charset="0"/>
                        </a:rPr>
                        <a:t>a prețului </a:t>
                      </a:r>
                      <a:r>
                        <a:rPr lang="ro-RO" altLang="en-US" sz="1800" b="1" u="sng" dirty="0" smtClean="0">
                          <a:latin typeface="Calibri" panose="020F0502020204030204" pitchFamily="34" charset="0"/>
                          <a:cs typeface="Calibri" panose="020F0502020204030204" pitchFamily="34" charset="0"/>
                        </a:rPr>
                        <a:t>anormal de scăzut</a:t>
                      </a:r>
                      <a:r>
                        <a:rPr lang="ro-RO" altLang="en-US" sz="1800" dirty="0" smtClean="0">
                          <a:latin typeface="Calibri" panose="020F0502020204030204" pitchFamily="34" charset="0"/>
                          <a:cs typeface="Calibri" panose="020F0502020204030204" pitchFamily="34" charset="0"/>
                        </a:rPr>
                        <a:t>. În cazul unei oferte care are </a:t>
                      </a:r>
                      <a:r>
                        <a:rPr lang="ro-RO" altLang="en-US" sz="1800" smtClean="0">
                          <a:latin typeface="Calibri" panose="020F0502020204030204" pitchFamily="34" charset="0"/>
                          <a:cs typeface="Calibri" panose="020F0502020204030204" pitchFamily="34" charset="0"/>
                        </a:rPr>
                        <a:t>un preț </a:t>
                      </a:r>
                      <a:r>
                        <a:rPr lang="ro-RO" altLang="en-US" sz="1800" dirty="0" smtClean="0">
                          <a:latin typeface="Calibri" panose="020F0502020204030204" pitchFamily="34" charset="0"/>
                          <a:cs typeface="Calibri" panose="020F0502020204030204" pitchFamily="34" charset="0"/>
                        </a:rPr>
                        <a:t>aparent anormal de scăzut în raport cu ceea ce urmează a fi furnizat, executat sau prestat, autoritatea contractantă </a:t>
                      </a:r>
                      <a:r>
                        <a:rPr lang="ro-RO" altLang="en-US" sz="1800" smtClean="0">
                          <a:latin typeface="Calibri" panose="020F0502020204030204" pitchFamily="34" charset="0"/>
                          <a:cs typeface="Calibri" panose="020F0502020204030204" pitchFamily="34" charset="0"/>
                        </a:rPr>
                        <a:t>are obligația </a:t>
                      </a:r>
                      <a:r>
                        <a:rPr lang="ro-RO" altLang="en-US" sz="1800" dirty="0" smtClean="0">
                          <a:latin typeface="Calibri" panose="020F0502020204030204" pitchFamily="34" charset="0"/>
                          <a:cs typeface="Calibri" panose="020F0502020204030204" pitchFamily="34" charset="0"/>
                        </a:rPr>
                        <a:t>de a solicita ofertantului, în scris și înainte de a lua o decizie de respingere a acelei oferte, detalii și precizări pe care le consideră semnificative cu privire la ofertă, precum și de a verifica răspunsurile care </a:t>
                      </a:r>
                      <a:r>
                        <a:rPr lang="ro-RO" altLang="en-US" sz="1800" smtClean="0">
                          <a:latin typeface="Calibri" panose="020F0502020204030204" pitchFamily="34" charset="0"/>
                          <a:cs typeface="Calibri" panose="020F0502020204030204" pitchFamily="34" charset="0"/>
                        </a:rPr>
                        <a:t>justifică prețul </a:t>
                      </a:r>
                      <a:r>
                        <a:rPr lang="ro-RO" altLang="en-US" sz="1800" dirty="0" smtClean="0">
                          <a:latin typeface="Calibri" panose="020F0502020204030204" pitchFamily="34" charset="0"/>
                          <a:cs typeface="Calibri" panose="020F0502020204030204" pitchFamily="34" charset="0"/>
                        </a:rPr>
                        <a:t>respectiv.</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31557">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Introducerea unei proceduri care să asigure că operatorii economici pot furniza justificări valide privind: </a:t>
                      </a:r>
                    </a:p>
                    <a:p>
                      <a:pPr marL="0" marR="0" lvl="0" indent="0" algn="just" defTabSz="914400" rtl="0" eaLnBrk="1" fontAlgn="auto" latinLnBrk="0" hangingPunct="1">
                        <a:lnSpc>
                          <a:spcPct val="115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 structura costurilor; </a:t>
                      </a:r>
                    </a:p>
                    <a:p>
                      <a:pPr marL="0" marR="0" lvl="0" indent="0" algn="just" defTabSz="914400" rtl="0" eaLnBrk="1" fontAlgn="auto" latinLnBrk="0" hangingPunct="1">
                        <a:lnSpc>
                          <a:spcPct val="115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 metodele de producție sau serviciile utilizate pentru a reduce costurile; </a:t>
                      </a:r>
                    </a:p>
                    <a:p>
                      <a:pPr marL="0" marR="0" lvl="0" indent="0" algn="just" defTabSz="914400" rtl="0" eaLnBrk="1" fontAlgn="auto" latinLnBrk="0" hangingPunct="1">
                        <a:lnSpc>
                          <a:spcPct val="115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 explicații privind eventualele avantaje economice sau tehnologice specifice</a:t>
                      </a:r>
                      <a:r>
                        <a:rPr lang="ro-MD" altLang="ro-RO" sz="1800" kern="1200" dirty="0" smtClean="0">
                          <a:solidFill>
                            <a:schemeClr val="tx1"/>
                          </a:solidFill>
                          <a:latin typeface="Calibri" panose="020F0502020204030204" pitchFamily="34" charset="0"/>
                          <a:ea typeface="+mn-ea"/>
                          <a:cs typeface="Calibri" panose="020F0502020204030204" pitchFamily="34" charset="0"/>
                        </a:rPr>
                        <a:t>.</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63286" y="0"/>
            <a:ext cx="8839200" cy="9083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857500"/>
            <a:ext cx="8229600" cy="1143000"/>
          </a:xfrm>
        </p:spPr>
        <p:txBody>
          <a:bodyPr/>
          <a:lstStyle/>
          <a:p>
            <a:r>
              <a:rPr lang="ro-RO" altLang="ru-RU" b="1" dirty="0">
                <a:latin typeface="Calibri" panose="020F0502020204030204" pitchFamily="34" charset="0"/>
                <a:cs typeface="Calibri" panose="020F0502020204030204" pitchFamily="34" charset="0"/>
              </a:rPr>
              <a:t>1. P</a:t>
            </a:r>
            <a:r>
              <a:rPr lang="en-US" altLang="ru-RU" b="1" dirty="0">
                <a:latin typeface="Calibri" panose="020F0502020204030204" pitchFamily="34" charset="0"/>
                <a:cs typeface="Calibri" panose="020F0502020204030204" pitchFamily="34" charset="0"/>
              </a:rPr>
              <a:t>ROCES</a:t>
            </a:r>
            <a:r>
              <a:rPr lang="ro-RO" altLang="ru-RU" b="1" dirty="0">
                <a:latin typeface="Calibri" panose="020F0502020204030204" pitchFamily="34" charset="0"/>
                <a:cs typeface="Calibri" panose="020F0502020204030204" pitchFamily="34" charset="0"/>
              </a:rPr>
              <a:t>ELE </a:t>
            </a:r>
            <a:r>
              <a:rPr lang="en-US" altLang="ru-RU" b="1" dirty="0">
                <a:latin typeface="Calibri" panose="020F0502020204030204" pitchFamily="34" charset="0"/>
                <a:cs typeface="Calibri" panose="020F0502020204030204" pitchFamily="34" charset="0"/>
              </a:rPr>
              <a:t>DE ELABORARE </a:t>
            </a:r>
            <a:r>
              <a:rPr lang="ro-RO" altLang="ru-RU" b="1" dirty="0">
                <a:latin typeface="Calibri" panose="020F0502020204030204" pitchFamily="34" charset="0"/>
                <a:cs typeface="Calibri" panose="020F0502020204030204" pitchFamily="34" charset="0"/>
              </a:rPr>
              <a:t>ȘI EXECUTARE BUGETARĂ</a:t>
            </a:r>
            <a:endParaRPr lang="ru-RU" dirty="0">
              <a:latin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a:blip r:embed="rId2"/>
          <a:stretch>
            <a:fillRect/>
          </a:stretch>
        </p:blipFill>
        <p:spPr>
          <a:xfrm>
            <a:off x="152400" y="36681"/>
            <a:ext cx="8839200" cy="908383"/>
          </a:xfrm>
          <a:prstGeom prst="rect">
            <a:avLst/>
          </a:prstGeom>
        </p:spPr>
      </p:pic>
    </p:spTree>
    <p:extLst>
      <p:ext uri="{BB962C8B-B14F-4D97-AF65-F5344CB8AC3E}">
        <p14:creationId xmlns:p14="http://schemas.microsoft.com/office/powerpoint/2010/main" val="1386932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oogle Shape;274;p29"/>
          <p:cNvGraphicFramePr/>
          <p:nvPr>
            <p:extLst>
              <p:ext uri="{D42A27DB-BD31-4B8C-83A1-F6EECF244321}">
                <p14:modId xmlns:p14="http://schemas.microsoft.com/office/powerpoint/2010/main" val="3430896504"/>
              </p:ext>
            </p:extLst>
          </p:nvPr>
        </p:nvGraphicFramePr>
        <p:xfrm>
          <a:off x="152400" y="1129731"/>
          <a:ext cx="8839200" cy="5510664"/>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416742">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600" b="1" dirty="0" smtClean="0">
                          <a:solidFill>
                            <a:srgbClr val="FF0000"/>
                          </a:solidFill>
                          <a:latin typeface="Calibri" panose="020F0502020204030204" pitchFamily="34" charset="0"/>
                          <a:cs typeface="Calibri" panose="020F0502020204030204" pitchFamily="34" charset="0"/>
                        </a:rPr>
                        <a:t>2.1</a:t>
                      </a:r>
                      <a:r>
                        <a:rPr lang="en-US" altLang="en-US" sz="1600" b="1" dirty="0" smtClean="0">
                          <a:solidFill>
                            <a:srgbClr val="FF0000"/>
                          </a:solidFill>
                          <a:latin typeface="Calibri" panose="020F0502020204030204" pitchFamily="34" charset="0"/>
                          <a:cs typeface="Calibri" panose="020F0502020204030204" pitchFamily="34" charset="0"/>
                        </a:rPr>
                        <a:t>6</a:t>
                      </a:r>
                      <a:r>
                        <a:rPr lang="ro-RO" altLang="en-US" sz="1600" b="1" dirty="0" smtClean="0">
                          <a:solidFill>
                            <a:srgbClr val="FF0000"/>
                          </a:solidFill>
                          <a:latin typeface="Calibri" panose="020F0502020204030204" pitchFamily="34" charset="0"/>
                          <a:cs typeface="Calibri" panose="020F0502020204030204" pitchFamily="34" charset="0"/>
                        </a:rPr>
                        <a:t>. </a:t>
                      </a:r>
                      <a:r>
                        <a:rPr lang="pt-BR" altLang="en-US" sz="1600" b="1" dirty="0" smtClean="0">
                          <a:solidFill>
                            <a:srgbClr val="FF0000"/>
                          </a:solidFill>
                          <a:latin typeface="Calibri" panose="020F0502020204030204" pitchFamily="34" charset="0"/>
                          <a:cs typeface="Calibri" panose="020F0502020204030204" pitchFamily="34" charset="0"/>
                        </a:rPr>
                        <a:t>Ajustarea valorii contractului </a:t>
                      </a:r>
                      <a:r>
                        <a:rPr lang="pt-BR" altLang="en-US" sz="1600" b="1" smtClean="0">
                          <a:solidFill>
                            <a:srgbClr val="FF0000"/>
                          </a:solidFill>
                          <a:latin typeface="Calibri" panose="020F0502020204030204" pitchFamily="34" charset="0"/>
                          <a:cs typeface="Calibri" panose="020F0502020204030204" pitchFamily="34" charset="0"/>
                        </a:rPr>
                        <a:t>de achiziție </a:t>
                      </a:r>
                      <a:r>
                        <a:rPr lang="pt-BR" altLang="en-US" sz="1600" b="1" dirty="0" smtClean="0">
                          <a:solidFill>
                            <a:srgbClr val="FF0000"/>
                          </a:solidFill>
                          <a:latin typeface="Calibri" panose="020F0502020204030204" pitchFamily="34" charset="0"/>
                          <a:cs typeface="Calibri" panose="020F0502020204030204" pitchFamily="34" charset="0"/>
                        </a:rPr>
                        <a:t>publică supralimitei reglementate.</a:t>
                      </a:r>
                      <a:endParaRPr lang="pt-BR" sz="16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16742">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6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600" b="0" kern="1200" dirty="0" smtClean="0">
                          <a:solidFill>
                            <a:schemeClr val="tx1"/>
                          </a:solidFill>
                          <a:latin typeface="Calibri" panose="020F0502020204030204" pitchFamily="34" charset="0"/>
                          <a:ea typeface="+mn-ea"/>
                          <a:cs typeface="Calibri" panose="020F0502020204030204" pitchFamily="34" charset="0"/>
                        </a:rPr>
                        <a:t>Legea </a:t>
                      </a:r>
                      <a:r>
                        <a:rPr lang="ro-RO" altLang="en-US" sz="1600" b="0" kern="1200" smtClean="0">
                          <a:solidFill>
                            <a:schemeClr val="tx1"/>
                          </a:solidFill>
                          <a:latin typeface="Calibri" panose="020F0502020204030204" pitchFamily="34" charset="0"/>
                          <a:ea typeface="+mn-ea"/>
                          <a:cs typeface="Calibri" panose="020F0502020204030204" pitchFamily="34" charset="0"/>
                        </a:rPr>
                        <a:t>privind achizițiile </a:t>
                      </a:r>
                      <a:r>
                        <a:rPr lang="ro-RO" altLang="en-US" sz="1600" b="0" kern="1200" dirty="0" smtClean="0">
                          <a:solidFill>
                            <a:schemeClr val="tx1"/>
                          </a:solidFill>
                          <a:latin typeface="Calibri" panose="020F0502020204030204" pitchFamily="34" charset="0"/>
                          <a:ea typeface="+mn-ea"/>
                          <a:cs typeface="Calibri" panose="020F0502020204030204" pitchFamily="34" charset="0"/>
                        </a:rPr>
                        <a:t>publice nr. 131/2015</a:t>
                      </a:r>
                      <a:endParaRPr lang="ro-RO" sz="1600" b="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3809894">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eaLnBrk="1" hangingPunct="1">
                        <a:buFont typeface="Wingdings" panose="05000000000000000000" pitchFamily="2" charset="2"/>
                        <a:buNone/>
                      </a:pPr>
                      <a:r>
                        <a:rPr lang="ro-RO" altLang="en-US" sz="1600" spc="-20" dirty="0" smtClean="0">
                          <a:latin typeface="Calibri" panose="020F0502020204030204" pitchFamily="34" charset="0"/>
                          <a:cs typeface="Calibri" panose="020F0502020204030204" pitchFamily="34" charset="0"/>
                        </a:rPr>
                        <a:t>Art. 76 alin. (7): </a:t>
                      </a:r>
                      <a:r>
                        <a:rPr lang="ro-RO" altLang="en-US" sz="1600" b="1" spc="-20" dirty="0" smtClean="0">
                          <a:latin typeface="Calibri" panose="020F0502020204030204" pitchFamily="34" charset="0"/>
                          <a:cs typeface="Calibri" panose="020F0502020204030204" pitchFamily="34" charset="0"/>
                        </a:rPr>
                        <a:t>Contractele de achiziții publice/acordurile-cadru pot fi modificate</a:t>
                      </a:r>
                      <a:r>
                        <a:rPr lang="ro-RO" altLang="en-US" sz="1600" spc="-20" dirty="0" smtClean="0">
                          <a:latin typeface="Calibri" panose="020F0502020204030204" pitchFamily="34" charset="0"/>
                          <a:cs typeface="Calibri" panose="020F0502020204030204" pitchFamily="34" charset="0"/>
                        </a:rPr>
                        <a:t>, fără organizarea unei noi proceduri de achiziție publică, în următoarele situații:</a:t>
                      </a:r>
                    </a:p>
                    <a:p>
                      <a:pPr marL="0" indent="360000" algn="just" eaLnBrk="1" hangingPunct="1">
                        <a:buNone/>
                      </a:pPr>
                      <a:r>
                        <a:rPr lang="ro-RO" altLang="en-US" sz="1600" dirty="0" smtClean="0">
                          <a:latin typeface="Calibri" panose="020F0502020204030204" pitchFamily="34" charset="0"/>
                          <a:cs typeface="Calibri" panose="020F0502020204030204" pitchFamily="34" charset="0"/>
                        </a:rPr>
                        <a:t>1) atunci când sunt îndeplinite </a:t>
                      </a:r>
                      <a:r>
                        <a:rPr lang="ro-RO" altLang="en-US" sz="1600" b="1" u="sng" dirty="0" smtClean="0">
                          <a:latin typeface="Calibri" panose="020F0502020204030204" pitchFamily="34" charset="0"/>
                          <a:cs typeface="Calibri" panose="020F0502020204030204" pitchFamily="34" charset="0"/>
                        </a:rPr>
                        <a:t>în mod cumulativ</a:t>
                      </a:r>
                      <a:r>
                        <a:rPr lang="ro-RO" altLang="en-US" sz="1600" dirty="0" smtClean="0">
                          <a:latin typeface="Calibri" panose="020F0502020204030204" pitchFamily="34" charset="0"/>
                          <a:cs typeface="Calibri" panose="020F0502020204030204" pitchFamily="34" charset="0"/>
                        </a:rPr>
                        <a:t> următoarele condiții:</a:t>
                      </a:r>
                    </a:p>
                    <a:p>
                      <a:pPr marL="0" indent="360000" algn="just" eaLnBrk="1" hangingPunct="1">
                        <a:buNone/>
                      </a:pPr>
                      <a:r>
                        <a:rPr lang="ro-RO" altLang="en-US" sz="1600" dirty="0" smtClean="0">
                          <a:latin typeface="Calibri" panose="020F0502020204030204" pitchFamily="34" charset="0"/>
                          <a:cs typeface="Calibri" panose="020F0502020204030204" pitchFamily="34" charset="0"/>
                        </a:rPr>
                        <a:t>a) devine necesară achiziționarea de la contractantul inițial a unor bunuri, lucrări sau servicii suplimentare care nu au fost incluse în contractul inițial, dar care au devenit strict necesare pentru îndeplinirea acestuia;</a:t>
                      </a:r>
                    </a:p>
                    <a:p>
                      <a:pPr marL="0" indent="360000" algn="just" eaLnBrk="1" hangingPunct="1">
                        <a:buNone/>
                      </a:pPr>
                      <a:r>
                        <a:rPr lang="ro-RO" altLang="en-US" sz="1600" dirty="0" smtClean="0">
                          <a:latin typeface="Calibri" panose="020F0502020204030204" pitchFamily="34" charset="0"/>
                          <a:cs typeface="Calibri" panose="020F0502020204030204" pitchFamily="34" charset="0"/>
                        </a:rPr>
                        <a:t>b) schimbarea contractantului este imposibilă;</a:t>
                      </a:r>
                    </a:p>
                    <a:p>
                      <a:pPr marL="0" indent="360000" algn="just" eaLnBrk="1" hangingPunct="1">
                        <a:buNone/>
                      </a:pPr>
                      <a:r>
                        <a:rPr lang="ro-RO" altLang="en-US" sz="1600" dirty="0" smtClean="0">
                          <a:latin typeface="Calibri" panose="020F0502020204030204" pitchFamily="34" charset="0"/>
                          <a:cs typeface="Calibri" panose="020F0502020204030204" pitchFamily="34" charset="0"/>
                        </a:rPr>
                        <a:t>c) orice majorare a prețului contractului reprezentând valoarea bunurilor/ lucrărilor/serviciilor suplimentare nu depășește </a:t>
                      </a:r>
                      <a:r>
                        <a:rPr lang="ro-RO" altLang="en-US" sz="1600" b="1" u="sng" dirty="0" smtClean="0">
                          <a:latin typeface="Calibri" panose="020F0502020204030204" pitchFamily="34" charset="0"/>
                          <a:cs typeface="Calibri" panose="020F0502020204030204" pitchFamily="34" charset="0"/>
                        </a:rPr>
                        <a:t>15% din valoarea contractului inițial</a:t>
                      </a:r>
                      <a:r>
                        <a:rPr lang="ro-RO" altLang="en-US" sz="1600" u="sng" dirty="0" smtClean="0">
                          <a:latin typeface="Calibri" panose="020F0502020204030204" pitchFamily="34" charset="0"/>
                          <a:cs typeface="Calibri" panose="020F0502020204030204" pitchFamily="34" charset="0"/>
                        </a:rPr>
                        <a:t>;</a:t>
                      </a:r>
                    </a:p>
                    <a:p>
                      <a:pPr marL="0" indent="360000" algn="just" eaLnBrk="1" hangingPunct="1">
                        <a:buNone/>
                      </a:pPr>
                      <a:r>
                        <a:rPr lang="ro-RO" altLang="en-US" sz="1600" dirty="0" smtClean="0">
                          <a:latin typeface="Calibri" panose="020F0502020204030204" pitchFamily="34" charset="0"/>
                          <a:cs typeface="Calibri" panose="020F0502020204030204" pitchFamily="34" charset="0"/>
                        </a:rPr>
                        <a:t>2) atunci când sunt îndeplinite </a:t>
                      </a:r>
                      <a:r>
                        <a:rPr lang="ro-RO" altLang="en-US" sz="1600" b="1" u="sng" dirty="0" smtClean="0">
                          <a:latin typeface="Calibri" panose="020F0502020204030204" pitchFamily="34" charset="0"/>
                          <a:cs typeface="Calibri" panose="020F0502020204030204" pitchFamily="34" charset="0"/>
                        </a:rPr>
                        <a:t>în mod cumulativ</a:t>
                      </a:r>
                      <a:r>
                        <a:rPr lang="ro-RO" altLang="en-US" sz="1600" dirty="0" smtClean="0">
                          <a:latin typeface="Calibri" panose="020F0502020204030204" pitchFamily="34" charset="0"/>
                          <a:cs typeface="Calibri" panose="020F0502020204030204" pitchFamily="34" charset="0"/>
                        </a:rPr>
                        <a:t> următoarele condiții:</a:t>
                      </a:r>
                    </a:p>
                    <a:p>
                      <a:pPr marL="0" indent="360000" algn="just" eaLnBrk="1" hangingPunct="1">
                        <a:buNone/>
                      </a:pPr>
                      <a:r>
                        <a:rPr lang="ro-RO" altLang="en-US" sz="1600" dirty="0" smtClean="0">
                          <a:latin typeface="Calibri" panose="020F0502020204030204" pitchFamily="34" charset="0"/>
                          <a:cs typeface="Calibri" panose="020F0502020204030204" pitchFamily="34" charset="0"/>
                        </a:rPr>
                        <a:t>a) modificarea a devenit necesară în urma unor circumstanțe pe care o autoritate contractantă care acționează cu diligență nu ar fi putut să le prevadă;</a:t>
                      </a:r>
                    </a:p>
                    <a:p>
                      <a:pPr marL="0" indent="360000" algn="just" eaLnBrk="1" hangingPunct="1">
                        <a:buNone/>
                      </a:pPr>
                      <a:r>
                        <a:rPr lang="ro-RO" altLang="en-US" sz="1600" dirty="0" smtClean="0">
                          <a:latin typeface="Calibri" panose="020F0502020204030204" pitchFamily="34" charset="0"/>
                          <a:cs typeface="Calibri" panose="020F0502020204030204" pitchFamily="34" charset="0"/>
                        </a:rPr>
                        <a:t>b) modificarea nu afectează natura generală a contractului;</a:t>
                      </a:r>
                    </a:p>
                    <a:p>
                      <a:pPr marL="0" indent="360000" algn="just" eaLnBrk="1" hangingPunct="1">
                        <a:buNone/>
                      </a:pPr>
                      <a:r>
                        <a:rPr lang="ro-RO" altLang="en-US" sz="1600" dirty="0" smtClean="0">
                          <a:latin typeface="Calibri" panose="020F0502020204030204" pitchFamily="34" charset="0"/>
                          <a:cs typeface="Calibri" panose="020F0502020204030204" pitchFamily="34" charset="0"/>
                        </a:rPr>
                        <a:t>c) creșterea prețului nu depășește </a:t>
                      </a:r>
                      <a:r>
                        <a:rPr lang="ro-RO" altLang="en-US" sz="1600" b="1" u="sng" dirty="0" smtClean="0">
                          <a:latin typeface="Calibri" panose="020F0502020204030204" pitchFamily="34" charset="0"/>
                          <a:cs typeface="Calibri" panose="020F0502020204030204" pitchFamily="34" charset="0"/>
                        </a:rPr>
                        <a:t>15% din valoarea contractului de achiziții publice/acordului-cadru inițial</a:t>
                      </a:r>
                      <a:r>
                        <a:rPr lang="en-US" altLang="en-US" sz="1600" dirty="0" smtClean="0">
                          <a:latin typeface="Calibri" panose="020F0502020204030204" pitchFamily="34" charset="0"/>
                          <a:cs typeface="Calibri" panose="020F0502020204030204" pitchFamily="34" charset="0"/>
                        </a:rPr>
                        <a:t>.</a:t>
                      </a:r>
                      <a:endParaRPr lang="ro-RO" sz="16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03891">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6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6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ro-RO" sz="1600" b="0" kern="1200" dirty="0" smtClean="0">
                          <a:solidFill>
                            <a:schemeClr val="tx1"/>
                          </a:solidFill>
                          <a:latin typeface="Calibri" panose="020F0502020204030204" pitchFamily="34" charset="0"/>
                          <a:ea typeface="+mn-ea"/>
                          <a:cs typeface="Calibri" panose="020F0502020204030204" pitchFamily="34" charset="0"/>
                        </a:rPr>
                        <a:t>Formarea personalului responsabil de achiziții publice pentru a înțelege condițiile precise în care se poate ajusta valoarea unui contract fără a încălca legea</a:t>
                      </a:r>
                      <a:r>
                        <a:rPr lang="ro-MD" altLang="ro-RO" sz="1600" b="0" kern="1200" dirty="0" smtClean="0">
                          <a:solidFill>
                            <a:schemeClr val="tx1"/>
                          </a:solidFill>
                          <a:latin typeface="Calibri" panose="020F0502020204030204" pitchFamily="34" charset="0"/>
                          <a:ea typeface="+mn-ea"/>
                          <a:cs typeface="Calibri" panose="020F0502020204030204" pitchFamily="34" charset="0"/>
                        </a:rPr>
                        <a:t>.</a:t>
                      </a:r>
                      <a:endParaRPr lang="ro-RO" sz="1600" b="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3" name="Прямоугольник 12"/>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4" name="Рисунок 13"/>
          <p:cNvPicPr>
            <a:picLocks noChangeAspect="1"/>
          </p:cNvPicPr>
          <p:nvPr/>
        </p:nvPicPr>
        <p:blipFill>
          <a:blip r:embed="rId2"/>
          <a:stretch>
            <a:fillRect/>
          </a:stretch>
        </p:blipFill>
        <p:spPr>
          <a:xfrm>
            <a:off x="163286" y="0"/>
            <a:ext cx="8839200" cy="908383"/>
          </a:xfrm>
          <a:prstGeom prst="rect">
            <a:avLst/>
          </a:prstGeom>
        </p:spPr>
      </p:pic>
    </p:spTree>
    <p:extLst>
      <p:ext uri="{BB962C8B-B14F-4D97-AF65-F5344CB8AC3E}">
        <p14:creationId xmlns:p14="http://schemas.microsoft.com/office/powerpoint/2010/main" val="77584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389757599"/>
              </p:ext>
            </p:extLst>
          </p:nvPr>
        </p:nvGraphicFramePr>
        <p:xfrm>
          <a:off x="152400" y="1129731"/>
          <a:ext cx="8839200" cy="5438577"/>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38486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2.1</a:t>
                      </a:r>
                      <a:r>
                        <a:rPr lang="en-US" altLang="en-US" sz="1800" b="1" dirty="0" smtClean="0">
                          <a:solidFill>
                            <a:srgbClr val="FF0000"/>
                          </a:solidFill>
                          <a:latin typeface="Calibri" panose="020F0502020204030204" pitchFamily="34" charset="0"/>
                          <a:cs typeface="Calibri" panose="020F0502020204030204" pitchFamily="34" charset="0"/>
                        </a:rPr>
                        <a:t>7</a:t>
                      </a:r>
                      <a:r>
                        <a:rPr lang="ro-RO" altLang="en-US" sz="1800" b="1" smtClean="0">
                          <a:solidFill>
                            <a:srgbClr val="FF0000"/>
                          </a:solidFill>
                          <a:latin typeface="Calibri" panose="020F0502020204030204" pitchFamily="34" charset="0"/>
                          <a:cs typeface="Calibri" panose="020F0502020204030204" pitchFamily="34" charset="0"/>
                        </a:rPr>
                        <a:t>. </a:t>
                      </a:r>
                      <a:r>
                        <a:rPr lang="pt-BR" altLang="en-US" sz="1800" b="1" smtClean="0">
                          <a:solidFill>
                            <a:srgbClr val="FF0000"/>
                          </a:solidFill>
                          <a:latin typeface="Calibri" panose="020F0502020204030204" pitchFamily="34" charset="0"/>
                          <a:cs typeface="Calibri" panose="020F0502020204030204" pitchFamily="34" charset="0"/>
                        </a:rPr>
                        <a:t>Achiziționarea </a:t>
                      </a:r>
                      <a:r>
                        <a:rPr lang="pt-BR" altLang="en-US" sz="1800" b="1" dirty="0" smtClean="0">
                          <a:solidFill>
                            <a:srgbClr val="FF0000"/>
                          </a:solidFill>
                          <a:latin typeface="Calibri" panose="020F0502020204030204" pitchFamily="34" charset="0"/>
                          <a:cs typeface="Calibri" panose="020F0502020204030204" pitchFamily="34" charset="0"/>
                        </a:rPr>
                        <a:t>lucrărilor de construcții, modernizare, modificare, transformare, consolidare și de reparații în lipsa documentației de proiect.</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82406">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Legea privind calitatea </a:t>
                      </a:r>
                      <a:r>
                        <a:rPr lang="ro-RO" altLang="en-US" sz="1800" kern="1200" smtClean="0">
                          <a:solidFill>
                            <a:schemeClr val="tx1"/>
                          </a:solidFill>
                          <a:latin typeface="Calibri" panose="020F0502020204030204" pitchFamily="34" charset="0"/>
                          <a:ea typeface="+mn-ea"/>
                          <a:cs typeface="Calibri" panose="020F0502020204030204" pitchFamily="34" charset="0"/>
                        </a:rPr>
                        <a:t>în construcții </a:t>
                      </a:r>
                      <a:r>
                        <a:rPr lang="ro-RO" altLang="en-US" sz="1800" kern="1200" dirty="0" smtClean="0">
                          <a:solidFill>
                            <a:schemeClr val="tx1"/>
                          </a:solidFill>
                          <a:latin typeface="Calibri" panose="020F0502020204030204" pitchFamily="34" charset="0"/>
                          <a:ea typeface="+mn-ea"/>
                          <a:cs typeface="Calibri" panose="020F0502020204030204" pitchFamily="34" charset="0"/>
                        </a:rPr>
                        <a:t>nr. 721/1996</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63974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dirty="0" smtClean="0">
                          <a:latin typeface="Calibri" panose="020F0502020204030204" pitchFamily="34" charset="0"/>
                          <a:cs typeface="Calibri" panose="020F0502020204030204" pitchFamily="34" charset="0"/>
                        </a:rPr>
                        <a:t>Art. 13 alin. (1): </a:t>
                      </a:r>
                      <a:r>
                        <a:rPr lang="ro-RO" altLang="en-US" sz="1800" b="1" u="sng" dirty="0" smtClean="0">
                          <a:latin typeface="Calibri" panose="020F0502020204030204" pitchFamily="34" charset="0"/>
                          <a:cs typeface="Calibri" panose="020F0502020204030204" pitchFamily="34" charset="0"/>
                        </a:rPr>
                        <a:t>Lucrările</a:t>
                      </a:r>
                      <a:r>
                        <a:rPr lang="ro-RO" altLang="en-US" sz="1800" dirty="0" smtClean="0">
                          <a:latin typeface="Calibri" panose="020F0502020204030204" pitchFamily="34" charset="0"/>
                          <a:cs typeface="Calibri" panose="020F0502020204030204" pitchFamily="34" charset="0"/>
                        </a:rPr>
                        <a:t> </a:t>
                      </a:r>
                      <a:r>
                        <a:rPr lang="ro-RO" altLang="en-US" sz="1800" smtClean="0">
                          <a:latin typeface="Calibri" panose="020F0502020204030204" pitchFamily="34" charset="0"/>
                          <a:cs typeface="Calibri" panose="020F0502020204030204" pitchFamily="34" charset="0"/>
                        </a:rPr>
                        <a:t>de construcții</a:t>
                      </a:r>
                      <a:r>
                        <a:rPr lang="ro-RO" altLang="en-US" sz="1800" dirty="0" smtClean="0">
                          <a:latin typeface="Calibri" panose="020F0502020204030204" pitchFamily="34" charset="0"/>
                          <a:cs typeface="Calibri" panose="020F0502020204030204" pitchFamily="34" charset="0"/>
                        </a:rPr>
                        <a:t>, precum și de modernizare, modificare, transformare, consolidare și </a:t>
                      </a:r>
                      <a:r>
                        <a:rPr lang="ro-RO" altLang="en-US" sz="1800" smtClean="0">
                          <a:latin typeface="Calibri" panose="020F0502020204030204" pitchFamily="34" charset="0"/>
                          <a:cs typeface="Calibri" panose="020F0502020204030204" pitchFamily="34" charset="0"/>
                        </a:rPr>
                        <a:t>de reparații </a:t>
                      </a:r>
                      <a:r>
                        <a:rPr lang="ro-RO" altLang="en-US" sz="1800" b="1" u="sng" dirty="0" smtClean="0">
                          <a:latin typeface="Calibri" panose="020F0502020204030204" pitchFamily="34" charset="0"/>
                          <a:cs typeface="Calibri" panose="020F0502020204030204" pitchFamily="34" charset="0"/>
                        </a:rPr>
                        <a:t>se execută numai pe bază de proiect</a:t>
                      </a:r>
                      <a:r>
                        <a:rPr lang="ro-RO" altLang="en-US" sz="1800" dirty="0" smtClean="0">
                          <a:latin typeface="Calibri" panose="020F0502020204030204" pitchFamily="34" charset="0"/>
                          <a:cs typeface="Calibri" panose="020F0502020204030204" pitchFamily="34" charset="0"/>
                        </a:rPr>
                        <a:t> elaborat de către persoane fizice sau juridice și </a:t>
                      </a:r>
                      <a:r>
                        <a:rPr lang="ro-RO" altLang="en-US" sz="1800" b="1" u="sng" dirty="0" smtClean="0">
                          <a:latin typeface="Calibri" panose="020F0502020204030204" pitchFamily="34" charset="0"/>
                          <a:cs typeface="Calibri" panose="020F0502020204030204" pitchFamily="34" charset="0"/>
                        </a:rPr>
                        <a:t>verificat de către verificatorii de </a:t>
                      </a:r>
                      <a:r>
                        <a:rPr lang="ro-RO" altLang="en-US" sz="1800" b="1" u="sng" smtClean="0">
                          <a:latin typeface="Calibri" panose="020F0502020204030204" pitchFamily="34" charset="0"/>
                          <a:cs typeface="Calibri" panose="020F0502020204030204" pitchFamily="34" charset="0"/>
                        </a:rPr>
                        <a:t>proiecte atestați</a:t>
                      </a:r>
                      <a:r>
                        <a:rPr lang="ro-RO" altLang="en-US" sz="1800" dirty="0" smtClean="0">
                          <a:latin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31557">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Asigurarea că documentația de proiect este elaborată înainte de inițierea procedurii de achiziție publică a lucrărilor</a:t>
                      </a:r>
                      <a:r>
                        <a:rPr lang="ro-MD" altLang="ro-RO" sz="1800" kern="1200" dirty="0" smtClean="0">
                          <a:solidFill>
                            <a:schemeClr val="tx1"/>
                          </a:solidFill>
                          <a:latin typeface="Calibri" panose="020F0502020204030204" pitchFamily="34" charset="0"/>
                          <a:ea typeface="+mn-ea"/>
                          <a:cs typeface="Calibri" panose="020F0502020204030204" pitchFamily="34" charset="0"/>
                        </a:rPr>
                        <a:t>.</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63286" y="0"/>
            <a:ext cx="8839200" cy="908383"/>
          </a:xfrm>
          <a:prstGeom prst="rect">
            <a:avLst/>
          </a:prstGeom>
        </p:spPr>
      </p:pic>
    </p:spTree>
    <p:extLst>
      <p:ext uri="{BB962C8B-B14F-4D97-AF65-F5344CB8AC3E}">
        <p14:creationId xmlns:p14="http://schemas.microsoft.com/office/powerpoint/2010/main" val="1644153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oogle Shape;274;p29"/>
          <p:cNvGraphicFramePr/>
          <p:nvPr>
            <p:extLst>
              <p:ext uri="{D42A27DB-BD31-4B8C-83A1-F6EECF244321}">
                <p14:modId xmlns:p14="http://schemas.microsoft.com/office/powerpoint/2010/main" val="1745413916"/>
              </p:ext>
            </p:extLst>
          </p:nvPr>
        </p:nvGraphicFramePr>
        <p:xfrm>
          <a:off x="152400" y="1129730"/>
          <a:ext cx="8839200" cy="5271069"/>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650596">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kern="0" dirty="0" smtClean="0">
                          <a:solidFill>
                            <a:srgbClr val="FF0000"/>
                          </a:solidFill>
                          <a:latin typeface="Calibri" panose="020F0502020204030204" pitchFamily="34" charset="0"/>
                          <a:cs typeface="Calibri" panose="020F0502020204030204" pitchFamily="34" charset="0"/>
                        </a:rPr>
                        <a:t>2.1</a:t>
                      </a:r>
                      <a:r>
                        <a:rPr lang="en-US" altLang="en-US" sz="1800" b="1" kern="0" dirty="0" smtClean="0">
                          <a:solidFill>
                            <a:srgbClr val="FF0000"/>
                          </a:solidFill>
                          <a:latin typeface="Calibri" panose="020F0502020204030204" pitchFamily="34" charset="0"/>
                          <a:cs typeface="Calibri" panose="020F0502020204030204" pitchFamily="34" charset="0"/>
                        </a:rPr>
                        <a:t>8</a:t>
                      </a:r>
                      <a:r>
                        <a:rPr lang="ro-RO" altLang="en-US" sz="1800" b="1" kern="0" dirty="0" smtClean="0">
                          <a:solidFill>
                            <a:srgbClr val="FF0000"/>
                          </a:solidFill>
                          <a:latin typeface="Calibri" panose="020F0502020204030204" pitchFamily="34" charset="0"/>
                          <a:cs typeface="Calibri" panose="020F0502020204030204" pitchFamily="34" charset="0"/>
                        </a:rPr>
                        <a:t>. </a:t>
                      </a:r>
                      <a:r>
                        <a:rPr lang="pt-BR" altLang="en-US" sz="1800" b="1" kern="0" dirty="0" smtClean="0">
                          <a:solidFill>
                            <a:srgbClr val="FF0000"/>
                          </a:solidFill>
                          <a:latin typeface="Calibri" panose="020F0502020204030204" pitchFamily="34" charset="0"/>
                          <a:cs typeface="Calibri" panose="020F0502020204030204" pitchFamily="34" charset="0"/>
                        </a:rPr>
                        <a:t>Încheierea contractelor cu depășirea </a:t>
                      </a:r>
                      <a:r>
                        <a:rPr lang="pt-BR" altLang="en-US" sz="1800" b="1" kern="0" smtClean="0">
                          <a:solidFill>
                            <a:srgbClr val="FF0000"/>
                          </a:solidFill>
                          <a:latin typeface="Calibri" panose="020F0502020204030204" pitchFamily="34" charset="0"/>
                          <a:cs typeface="Calibri" panose="020F0502020204030204" pitchFamily="34" charset="0"/>
                        </a:rPr>
                        <a:t>limitei alocațiilor </a:t>
                      </a:r>
                      <a:r>
                        <a:rPr lang="pt-BR" altLang="en-US" sz="1800" b="1" kern="0" dirty="0" smtClean="0">
                          <a:solidFill>
                            <a:srgbClr val="FF0000"/>
                          </a:solidFill>
                          <a:latin typeface="Calibri" panose="020F0502020204030204" pitchFamily="34" charset="0"/>
                          <a:cs typeface="Calibri" panose="020F0502020204030204" pitchFamily="34" charset="0"/>
                        </a:rPr>
                        <a:t>aprobate.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79592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0" dirty="0" smtClean="0">
                          <a:solidFill>
                            <a:schemeClr val="tx1"/>
                          </a:solidFill>
                          <a:latin typeface="Calibri" panose="020F0502020204030204" pitchFamily="34" charset="0"/>
                          <a:ea typeface="+mn-ea"/>
                          <a:cs typeface="Calibri" panose="020F0502020204030204" pitchFamily="34" charset="0"/>
                        </a:rPr>
                        <a:t>Legea </a:t>
                      </a:r>
                      <a:r>
                        <a:rPr lang="ro-RO" altLang="en-US" sz="1800" kern="0" smtClean="0">
                          <a:solidFill>
                            <a:schemeClr val="tx1"/>
                          </a:solidFill>
                          <a:latin typeface="Calibri" panose="020F0502020204030204" pitchFamily="34" charset="0"/>
                          <a:ea typeface="+mn-ea"/>
                          <a:cs typeface="Calibri" panose="020F0502020204030204" pitchFamily="34" charset="0"/>
                        </a:rPr>
                        <a:t>privind achizițiile </a:t>
                      </a:r>
                      <a:r>
                        <a:rPr lang="ro-RO" altLang="en-US" sz="1800" kern="0" dirty="0" smtClean="0">
                          <a:solidFill>
                            <a:schemeClr val="tx1"/>
                          </a:solidFill>
                          <a:latin typeface="Calibri" panose="020F0502020204030204" pitchFamily="34" charset="0"/>
                          <a:ea typeface="+mn-ea"/>
                          <a:cs typeface="Calibri" panose="020F0502020204030204" pitchFamily="34" charset="0"/>
                        </a:rPr>
                        <a:t>publice nr. 131/2015</a:t>
                      </a:r>
                      <a:endParaRPr lang="ro-RO" sz="1800" kern="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71274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0" dirty="0" smtClean="0">
                          <a:latin typeface="Calibri" panose="020F0502020204030204" pitchFamily="34" charset="0"/>
                          <a:cs typeface="Calibri" panose="020F0502020204030204" pitchFamily="34" charset="0"/>
                        </a:rPr>
                        <a:t>Art. 74 alin. (1): </a:t>
                      </a:r>
                      <a:r>
                        <a:rPr lang="ro-RO" altLang="en-US" sz="1800" b="1" u="sng" kern="0" dirty="0" smtClean="0">
                          <a:latin typeface="Calibri" panose="020F0502020204030204" pitchFamily="34" charset="0"/>
                          <a:cs typeface="Calibri" panose="020F0502020204030204" pitchFamily="34" charset="0"/>
                        </a:rPr>
                        <a:t>Contractul </a:t>
                      </a:r>
                      <a:r>
                        <a:rPr lang="ro-RO" altLang="en-US" sz="1800" b="1" u="sng" kern="0" smtClean="0">
                          <a:latin typeface="Calibri" panose="020F0502020204030204" pitchFamily="34" charset="0"/>
                          <a:cs typeface="Calibri" panose="020F0502020204030204" pitchFamily="34" charset="0"/>
                        </a:rPr>
                        <a:t>de achiziții </a:t>
                      </a:r>
                      <a:r>
                        <a:rPr lang="ro-RO" altLang="en-US" sz="1800" b="1" u="sng" kern="0" dirty="0" smtClean="0">
                          <a:latin typeface="Calibri" panose="020F0502020204030204" pitchFamily="34" charset="0"/>
                          <a:cs typeface="Calibri" panose="020F0502020204030204" pitchFamily="34" charset="0"/>
                        </a:rPr>
                        <a:t>publice se încheie</a:t>
                      </a:r>
                      <a:r>
                        <a:rPr lang="ro-RO" altLang="en-US" sz="1800" kern="0" dirty="0" smtClean="0">
                          <a:latin typeface="Calibri" panose="020F0502020204030204" pitchFamily="34" charset="0"/>
                          <a:cs typeface="Calibri" panose="020F0502020204030204" pitchFamily="34" charset="0"/>
                        </a:rPr>
                        <a:t> conform procedurilor </a:t>
                      </a:r>
                      <a:r>
                        <a:rPr lang="ro-RO" altLang="en-US" sz="1800" kern="0" smtClean="0">
                          <a:latin typeface="Calibri" panose="020F0502020204030204" pitchFamily="34" charset="0"/>
                          <a:cs typeface="Calibri" panose="020F0502020204030204" pitchFamily="34" charset="0"/>
                        </a:rPr>
                        <a:t>de achiziție </a:t>
                      </a:r>
                      <a:r>
                        <a:rPr lang="ro-RO" altLang="en-US" sz="1800" kern="0" dirty="0" smtClean="0">
                          <a:latin typeface="Calibri" panose="020F0502020204030204" pitchFamily="34" charset="0"/>
                          <a:cs typeface="Calibri" panose="020F0502020204030204" pitchFamily="34" charset="0"/>
                        </a:rPr>
                        <a:t>publică prevăzute de prezenta lege, pentru întreaga sumă atribuită </a:t>
                      </a:r>
                      <a:r>
                        <a:rPr lang="ro-RO" altLang="en-US" sz="1800" kern="0" smtClean="0">
                          <a:latin typeface="Calibri" panose="020F0502020204030204" pitchFamily="34" charset="0"/>
                          <a:cs typeface="Calibri" panose="020F0502020204030204" pitchFamily="34" charset="0"/>
                        </a:rPr>
                        <a:t>unei achiziții </a:t>
                      </a:r>
                      <a:r>
                        <a:rPr lang="ro-RO" altLang="en-US" sz="1800" kern="0" dirty="0" smtClean="0">
                          <a:latin typeface="Calibri" panose="020F0502020204030204" pitchFamily="34" charset="0"/>
                          <a:cs typeface="Calibri" panose="020F0502020204030204" pitchFamily="34" charset="0"/>
                        </a:rPr>
                        <a:t>pe an, în temeiul planului </a:t>
                      </a:r>
                      <a:r>
                        <a:rPr lang="ro-RO" altLang="en-US" sz="1800" kern="0" smtClean="0">
                          <a:latin typeface="Calibri" panose="020F0502020204030204" pitchFamily="34" charset="0"/>
                          <a:cs typeface="Calibri" panose="020F0502020204030204" pitchFamily="34" charset="0"/>
                        </a:rPr>
                        <a:t>de achiziție </a:t>
                      </a:r>
                      <a:r>
                        <a:rPr lang="ro-RO" altLang="en-US" sz="1800" kern="0" dirty="0" smtClean="0">
                          <a:latin typeface="Calibri" panose="020F0502020204030204" pitchFamily="34" charset="0"/>
                          <a:cs typeface="Calibri" panose="020F0502020204030204" pitchFamily="34" charset="0"/>
                        </a:rPr>
                        <a:t>și </a:t>
                      </a:r>
                      <a:r>
                        <a:rPr lang="ro-RO" altLang="en-US" sz="1800" b="1" u="sng" kern="0" dirty="0" smtClean="0">
                          <a:latin typeface="Calibri" panose="020F0502020204030204" pitchFamily="34" charset="0"/>
                          <a:cs typeface="Calibri" panose="020F0502020204030204" pitchFamily="34" charset="0"/>
                        </a:rPr>
                        <a:t>în </a:t>
                      </a:r>
                      <a:r>
                        <a:rPr lang="ro-RO" altLang="en-US" sz="1800" b="1" u="sng" kern="0" smtClean="0">
                          <a:latin typeface="Calibri" panose="020F0502020204030204" pitchFamily="34" charset="0"/>
                          <a:cs typeface="Calibri" panose="020F0502020204030204" pitchFamily="34" charset="0"/>
                        </a:rPr>
                        <a:t>limita alocațiilor </a:t>
                      </a:r>
                      <a:r>
                        <a:rPr lang="ro-RO" altLang="en-US" sz="1800" b="1" u="sng" kern="0" dirty="0" smtClean="0">
                          <a:latin typeface="Calibri" panose="020F0502020204030204" pitchFamily="34" charset="0"/>
                          <a:cs typeface="Calibri" panose="020F0502020204030204" pitchFamily="34" charset="0"/>
                        </a:rPr>
                        <a:t>aprobate</a:t>
                      </a:r>
                      <a:r>
                        <a:rPr lang="ro-RO" altLang="en-US" sz="1800" kern="0" dirty="0" smtClean="0">
                          <a:latin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111812">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a:spcAft>
                          <a:spcPts val="800"/>
                        </a:spcAft>
                        <a:buNone/>
                      </a:pPr>
                      <a:r>
                        <a:rPr lang="ro-RO" sz="1800" dirty="0" smtClean="0">
                          <a:solidFill>
                            <a:schemeClr val="tx1"/>
                          </a:solidFill>
                          <a:latin typeface="Calibri" panose="020F0502020204030204" pitchFamily="34" charset="0"/>
                          <a:cs typeface="Calibri" panose="020F0502020204030204" pitchFamily="34" charset="0"/>
                        </a:rPr>
                        <a:t>Contabilizarea și raportarea în timp real a alocărilor și cheltuielilor pentru fiecare contract de achiziție publică, astfel încât orice depășire a alocațiilor să fie semnalizată imediat</a:t>
                      </a:r>
                      <a:r>
                        <a:rPr lang="ro-MD" altLang="ro-RO" sz="1800" dirty="0" smtClean="0">
                          <a:solidFill>
                            <a:schemeClr val="tx1"/>
                          </a:solidFill>
                          <a:latin typeface="Calibri" panose="020F0502020204030204" pitchFamily="34" charset="0"/>
                          <a:cs typeface="Calibri" panose="020F0502020204030204" pitchFamily="34" charset="0"/>
                        </a:rPr>
                        <a:t>.</a:t>
                      </a:r>
                    </a:p>
                    <a:p>
                      <a:pPr marL="0" lvl="0" indent="0" algn="just">
                        <a:spcAft>
                          <a:spcPts val="800"/>
                        </a:spcAft>
                        <a:buNone/>
                      </a:pPr>
                      <a:r>
                        <a:rPr lang="ro-RO" sz="1800" dirty="0" smtClean="0">
                          <a:solidFill>
                            <a:schemeClr val="tx1"/>
                          </a:solidFill>
                          <a:latin typeface="Calibri" panose="020F0502020204030204" pitchFamily="34" charset="0"/>
                          <a:cs typeface="Calibri" panose="020F0502020204030204" pitchFamily="34" charset="0"/>
                        </a:rPr>
                        <a:t>Dezvoltarea unor proceduri clare de aprobare internă pentru orice ajustare a bugetului, astfel încât să nu fie încheiate contracte fără acordul prealabil al autorității competente.</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63286" y="0"/>
            <a:ext cx="8839200" cy="908383"/>
          </a:xfrm>
          <a:prstGeom prst="rect">
            <a:avLst/>
          </a:prstGeom>
        </p:spPr>
      </p:pic>
    </p:spTree>
    <p:extLst>
      <p:ext uri="{BB962C8B-B14F-4D97-AF65-F5344CB8AC3E}">
        <p14:creationId xmlns:p14="http://schemas.microsoft.com/office/powerpoint/2010/main" val="2762072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oogle Shape;274;p29"/>
          <p:cNvGraphicFramePr/>
          <p:nvPr>
            <p:extLst>
              <p:ext uri="{D42A27DB-BD31-4B8C-83A1-F6EECF244321}">
                <p14:modId xmlns:p14="http://schemas.microsoft.com/office/powerpoint/2010/main" val="1197446230"/>
              </p:ext>
            </p:extLst>
          </p:nvPr>
        </p:nvGraphicFramePr>
        <p:xfrm>
          <a:off x="152400" y="915417"/>
          <a:ext cx="8839200" cy="5736216"/>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608583">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2.1</a:t>
                      </a:r>
                      <a:r>
                        <a:rPr lang="en-US" altLang="en-US" sz="1800" b="1" dirty="0" smtClean="0">
                          <a:solidFill>
                            <a:srgbClr val="FF0000"/>
                          </a:solidFill>
                          <a:latin typeface="Calibri" panose="020F0502020204030204" pitchFamily="34" charset="0"/>
                          <a:cs typeface="Calibri" panose="020F0502020204030204" pitchFamily="34" charset="0"/>
                        </a:rPr>
                        <a:t>9</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Neîntocmirea dosarelor pentru fiecare procedură </a:t>
                      </a:r>
                      <a:r>
                        <a:rPr lang="pt-BR" altLang="en-US" sz="1800" b="1" smtClean="0">
                          <a:solidFill>
                            <a:srgbClr val="FF0000"/>
                          </a:solidFill>
                          <a:latin typeface="Calibri" panose="020F0502020204030204" pitchFamily="34" charset="0"/>
                          <a:cs typeface="Calibri" panose="020F0502020204030204" pitchFamily="34" charset="0"/>
                        </a:rPr>
                        <a:t>de achiziție </a:t>
                      </a:r>
                      <a:r>
                        <a:rPr lang="pt-BR" altLang="en-US" sz="1800" b="1" dirty="0" smtClean="0">
                          <a:solidFill>
                            <a:srgbClr val="FF0000"/>
                          </a:solidFill>
                          <a:latin typeface="Calibri" panose="020F0502020204030204" pitchFamily="34" charset="0"/>
                          <a:cs typeface="Calibri" panose="020F0502020204030204" pitchFamily="34" charset="0"/>
                        </a:rPr>
                        <a:t>publică și admiterea ca dosarele achizițiilor publice să nu fie cusute, ștampilate și numerotate.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Regulamentul cu privire la întocmirea și păstrarea </a:t>
                      </a:r>
                      <a:r>
                        <a:rPr lang="ro-RO" altLang="en-US" sz="1800" kern="1200" smtClean="0">
                          <a:solidFill>
                            <a:schemeClr val="tx1"/>
                          </a:solidFill>
                          <a:latin typeface="Calibri" panose="020F0502020204030204" pitchFamily="34" charset="0"/>
                          <a:ea typeface="+mn-ea"/>
                          <a:cs typeface="Calibri" panose="020F0502020204030204" pitchFamily="34" charset="0"/>
                        </a:rPr>
                        <a:t>dosarului achiziției </a:t>
                      </a:r>
                      <a:r>
                        <a:rPr lang="ro-RO" altLang="en-US" sz="1800" kern="1200" dirty="0" smtClean="0">
                          <a:solidFill>
                            <a:schemeClr val="tx1"/>
                          </a:solidFill>
                          <a:latin typeface="Calibri" panose="020F0502020204030204" pitchFamily="34" charset="0"/>
                          <a:ea typeface="+mn-ea"/>
                          <a:cs typeface="Calibri" panose="020F0502020204030204" pitchFamily="34" charset="0"/>
                        </a:rPr>
                        <a:t>publice, aprobat prin Hotărârea Guvernului nr. 778/2020</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84418">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360000" algn="just" defTabSz="914400" rtl="0" eaLnBrk="1" fontAlgn="auto" latinLnBrk="0" hangingPunct="1">
                        <a:lnSpc>
                          <a:spcPct val="115000"/>
                        </a:lnSpc>
                        <a:spcBef>
                          <a:spcPts val="0"/>
                        </a:spcBef>
                        <a:spcAft>
                          <a:spcPts val="0"/>
                        </a:spcAft>
                        <a:buClrTx/>
                        <a:buSzTx/>
                        <a:buFontTx/>
                        <a:buNone/>
                        <a:tabLst/>
                        <a:defRPr/>
                      </a:pPr>
                      <a:r>
                        <a:rPr lang="ro-RO" altLang="en-US" sz="1800" dirty="0" smtClean="0">
                          <a:latin typeface="Calibri" panose="020F0502020204030204" pitchFamily="34" charset="0"/>
                          <a:cs typeface="Calibri" panose="020F0502020204030204" pitchFamily="34" charset="0"/>
                        </a:rPr>
                        <a:t>Pct. 2: </a:t>
                      </a:r>
                      <a:r>
                        <a:rPr lang="ro-RO" altLang="en-US" sz="1800" b="1" u="sng" dirty="0" smtClean="0">
                          <a:latin typeface="Calibri" panose="020F0502020204030204" pitchFamily="34" charset="0"/>
                          <a:cs typeface="Calibri" panose="020F0502020204030204" pitchFamily="34" charset="0"/>
                        </a:rPr>
                        <a:t>Dosarul achiziției publice se întocmește și se păstrează de către autoritatea contractantă</a:t>
                      </a:r>
                      <a:r>
                        <a:rPr lang="ro-RO" altLang="en-US" sz="1800" dirty="0" smtClean="0">
                          <a:latin typeface="Calibri" panose="020F0502020204030204" pitchFamily="34" charset="0"/>
                          <a:cs typeface="Calibri" panose="020F0502020204030204" pitchFamily="34" charset="0"/>
                        </a:rPr>
                        <a:t>, care desfășoară proceduri de achiziții publice.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p>
                      <a:pPr marL="0" marR="0" lvl="0" indent="360000" algn="just" defTabSz="914400" rtl="0" eaLnBrk="1" fontAlgn="auto" latinLnBrk="0" hangingPunct="1">
                        <a:lnSpc>
                          <a:spcPct val="115000"/>
                        </a:lnSpc>
                        <a:spcBef>
                          <a:spcPts val="0"/>
                        </a:spcBef>
                        <a:spcAft>
                          <a:spcPts val="0"/>
                        </a:spcAft>
                        <a:buClrTx/>
                        <a:buSzTx/>
                        <a:buFontTx/>
                        <a:buNone/>
                        <a:tabLst/>
                        <a:defRPr/>
                      </a:pPr>
                      <a:r>
                        <a:rPr lang="ro-RO" altLang="en-US" sz="1800" dirty="0" smtClean="0">
                          <a:latin typeface="Calibri" panose="020F0502020204030204" pitchFamily="34" charset="0"/>
                          <a:cs typeface="Calibri" panose="020F0502020204030204" pitchFamily="34" charset="0"/>
                        </a:rPr>
                        <a:t>Pct. 9: </a:t>
                      </a:r>
                      <a:r>
                        <a:rPr lang="ro-RO" altLang="en-US" sz="1800" b="1" u="sng" dirty="0" smtClean="0">
                          <a:latin typeface="Calibri" panose="020F0502020204030204" pitchFamily="34" charset="0"/>
                          <a:cs typeface="Calibri" panose="020F0502020204030204" pitchFamily="34" charset="0"/>
                        </a:rPr>
                        <a:t>Dosarul</a:t>
                      </a:r>
                      <a:r>
                        <a:rPr lang="ro-RO" altLang="en-US" sz="1800" dirty="0" smtClean="0">
                          <a:latin typeface="Calibri" panose="020F0502020204030204" pitchFamily="34" charset="0"/>
                          <a:cs typeface="Calibri" panose="020F0502020204030204" pitchFamily="34" charset="0"/>
                        </a:rPr>
                        <a:t> achiziției publice </a:t>
                      </a:r>
                      <a:r>
                        <a:rPr lang="ro-RO" altLang="en-US" sz="1800" b="1" u="sng" dirty="0" smtClean="0">
                          <a:latin typeface="Calibri" panose="020F0502020204030204" pitchFamily="34" charset="0"/>
                          <a:cs typeface="Calibri" panose="020F0502020204030204" pitchFamily="34" charset="0"/>
                        </a:rPr>
                        <a:t>urmează a fi cusut, ștampilat și numerotat cu respectarea cronologiei</a:t>
                      </a:r>
                      <a:r>
                        <a:rPr lang="ro-RO" altLang="en-US" sz="1800" dirty="0" smtClean="0">
                          <a:latin typeface="Calibri" panose="020F0502020204030204" pitchFamily="34" charset="0"/>
                          <a:cs typeface="Calibri" panose="020F0502020204030204" pitchFamily="34" charset="0"/>
                        </a:rPr>
                        <a:t> documentelor de către autoritatea contractantă după încheierea contractului de achiziție publică, astfel încât să asigure integritatea acestuia și să excludă posibilitatea sustragerii sau înlocuirii înscrisurilor pe care acesta le conține.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31520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a:spcAft>
                          <a:spcPts val="0"/>
                        </a:spcAft>
                        <a:buNone/>
                      </a:pPr>
                      <a:r>
                        <a:rPr lang="ro-RO" sz="1800" dirty="0" smtClean="0">
                          <a:solidFill>
                            <a:schemeClr val="tx1"/>
                          </a:solidFill>
                          <a:latin typeface="Calibri" panose="020F0502020204030204" pitchFamily="34" charset="0"/>
                          <a:cs typeface="Calibri" panose="020F0502020204030204" pitchFamily="34" charset="0"/>
                        </a:rPr>
                        <a:t>Instituirea unui sistem intern de control care să asigure respectarea reglementărilor privind întocmirea și păstrarea dosarelor de achiziție</a:t>
                      </a:r>
                      <a:r>
                        <a:rPr lang="ro-MD" altLang="ro-RO" sz="1800" dirty="0" smtClean="0">
                          <a:solidFill>
                            <a:schemeClr val="tx1"/>
                          </a:solidFill>
                          <a:latin typeface="Calibri" panose="020F0502020204030204" pitchFamily="34" charset="0"/>
                          <a:cs typeface="Calibri" panose="020F0502020204030204" pitchFamily="34" charset="0"/>
                        </a:rPr>
                        <a:t>.</a:t>
                      </a:r>
                    </a:p>
                    <a:p>
                      <a:pPr marL="0" lvl="0" indent="0" algn="just">
                        <a:spcAft>
                          <a:spcPts val="0"/>
                        </a:spcAft>
                        <a:buNone/>
                      </a:pPr>
                      <a:endParaRPr lang="ro-MD" altLang="ro-RO" sz="800" dirty="0" smtClean="0">
                        <a:solidFill>
                          <a:schemeClr val="tx1"/>
                        </a:solidFill>
                        <a:latin typeface="Calibri" panose="020F0502020204030204" pitchFamily="34" charset="0"/>
                        <a:cs typeface="Calibri" panose="020F0502020204030204" pitchFamily="34" charset="0"/>
                      </a:endParaRPr>
                    </a:p>
                    <a:p>
                      <a:pPr marL="0" indent="0" algn="just">
                        <a:spcAft>
                          <a:spcPts val="0"/>
                        </a:spcAft>
                        <a:buNone/>
                      </a:pPr>
                      <a:r>
                        <a:rPr lang="ro-RO" sz="1800" dirty="0" smtClean="0">
                          <a:solidFill>
                            <a:schemeClr val="tx1"/>
                          </a:solidFill>
                          <a:latin typeface="Calibri" panose="020F0502020204030204" pitchFamily="34" charset="0"/>
                          <a:cs typeface="Calibri" panose="020F0502020204030204" pitchFamily="34" charset="0"/>
                        </a:rPr>
                        <a:t>Verificarea periodică a dosarelor, pentru a confirma că sunt cusute, ștampilate și numerotate corespunzător.</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4" name="Прямоугольник 13"/>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5" name="Рисунок 14"/>
          <p:cNvPicPr>
            <a:picLocks noChangeAspect="1"/>
          </p:cNvPicPr>
          <p:nvPr/>
        </p:nvPicPr>
        <p:blipFill>
          <a:blip r:embed="rId2"/>
          <a:stretch>
            <a:fillRect/>
          </a:stretch>
        </p:blipFill>
        <p:spPr>
          <a:xfrm>
            <a:off x="163286" y="0"/>
            <a:ext cx="8839200" cy="908383"/>
          </a:xfrm>
          <a:prstGeom prst="rect">
            <a:avLst/>
          </a:prstGeom>
        </p:spPr>
      </p:pic>
    </p:spTree>
    <p:extLst>
      <p:ext uri="{BB962C8B-B14F-4D97-AF65-F5344CB8AC3E}">
        <p14:creationId xmlns:p14="http://schemas.microsoft.com/office/powerpoint/2010/main" val="1022759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608347493"/>
              </p:ext>
            </p:extLst>
          </p:nvPr>
        </p:nvGraphicFramePr>
        <p:xfrm>
          <a:off x="152400" y="1129731"/>
          <a:ext cx="8839200" cy="5133777"/>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08006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2.</a:t>
                      </a:r>
                      <a:r>
                        <a:rPr lang="en-US" altLang="en-US" sz="1800" b="1" dirty="0" smtClean="0">
                          <a:solidFill>
                            <a:srgbClr val="FF0000"/>
                          </a:solidFill>
                          <a:latin typeface="Calibri" panose="020F0502020204030204" pitchFamily="34" charset="0"/>
                          <a:cs typeface="Calibri" panose="020F0502020204030204" pitchFamily="34" charset="0"/>
                        </a:rPr>
                        <a:t>20</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smtClean="0">
                          <a:solidFill>
                            <a:srgbClr val="FF0000"/>
                          </a:solidFill>
                          <a:latin typeface="Calibri" panose="020F0502020204030204" pitchFamily="34" charset="0"/>
                          <a:cs typeface="Calibri" panose="020F0502020204030204" pitchFamily="34" charset="0"/>
                        </a:rPr>
                        <a:t>Neprezentarea informației </a:t>
                      </a:r>
                      <a:r>
                        <a:rPr lang="pt-BR" altLang="en-US" sz="1800" b="1" dirty="0" smtClean="0">
                          <a:solidFill>
                            <a:srgbClr val="FF0000"/>
                          </a:solidFill>
                          <a:latin typeface="Calibri" panose="020F0502020204030204" pitchFamily="34" charset="0"/>
                          <a:cs typeface="Calibri" panose="020F0502020204030204" pitchFamily="34" charset="0"/>
                        </a:rPr>
                        <a:t>cu privire la achizițiile publice de valoare mică realizate.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82406">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Regulamentul cu privire </a:t>
                      </a:r>
                      <a:r>
                        <a:rPr lang="ro-RO" altLang="en-US" sz="1800" kern="1200" smtClean="0">
                          <a:solidFill>
                            <a:schemeClr val="tx1"/>
                          </a:solidFill>
                          <a:latin typeface="Calibri" panose="020F0502020204030204" pitchFamily="34" charset="0"/>
                          <a:ea typeface="+mn-ea"/>
                          <a:cs typeface="Calibri" panose="020F0502020204030204" pitchFamily="34" charset="0"/>
                        </a:rPr>
                        <a:t>la achizițiile </a:t>
                      </a:r>
                      <a:r>
                        <a:rPr lang="ro-RO" altLang="en-US" sz="1800" kern="1200" dirty="0" smtClean="0">
                          <a:solidFill>
                            <a:schemeClr val="tx1"/>
                          </a:solidFill>
                          <a:latin typeface="Calibri" panose="020F0502020204030204" pitchFamily="34" charset="0"/>
                          <a:ea typeface="+mn-ea"/>
                          <a:cs typeface="Calibri" panose="020F0502020204030204" pitchFamily="34" charset="0"/>
                        </a:rPr>
                        <a:t>publice de valoare mică, aprobat prin Hotărârea Guvernului nr. 870/2022</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63974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dirty="0" smtClean="0">
                          <a:latin typeface="Calibri" panose="020F0502020204030204" pitchFamily="34" charset="0"/>
                          <a:cs typeface="Calibri" panose="020F0502020204030204" pitchFamily="34" charset="0"/>
                        </a:rPr>
                        <a:t>Pct. 70: </a:t>
                      </a:r>
                      <a:r>
                        <a:rPr lang="ro-RO" altLang="en-US" sz="1800" b="1" u="sng" dirty="0" smtClean="0">
                          <a:latin typeface="Calibri" panose="020F0502020204030204" pitchFamily="34" charset="0"/>
                          <a:cs typeface="Calibri" panose="020F0502020204030204" pitchFamily="34" charset="0"/>
                        </a:rPr>
                        <a:t>Autoritatea</a:t>
                      </a:r>
                      <a:r>
                        <a:rPr lang="ro-RO" altLang="en-US" sz="1800" dirty="0" smtClean="0">
                          <a:latin typeface="Calibri" panose="020F0502020204030204" pitchFamily="34" charset="0"/>
                          <a:cs typeface="Calibri" panose="020F0502020204030204" pitchFamily="34" charset="0"/>
                        </a:rPr>
                        <a:t>/entitatea contractantă </a:t>
                      </a:r>
                      <a:r>
                        <a:rPr lang="ro-RO" altLang="en-US" sz="1800" b="1" u="sng" dirty="0" smtClean="0">
                          <a:latin typeface="Calibri" panose="020F0502020204030204" pitchFamily="34" charset="0"/>
                          <a:cs typeface="Calibri" panose="020F0502020204030204" pitchFamily="34" charset="0"/>
                        </a:rPr>
                        <a:t>este obligată să prezinte</a:t>
                      </a:r>
                      <a:r>
                        <a:rPr lang="ro-RO" altLang="en-US" sz="1800" dirty="0" smtClean="0">
                          <a:latin typeface="Calibri" panose="020F0502020204030204" pitchFamily="34" charset="0"/>
                          <a:cs typeface="Calibri" panose="020F0502020204030204" pitchFamily="34" charset="0"/>
                        </a:rPr>
                        <a:t> trimestrial, </a:t>
                      </a:r>
                      <a:r>
                        <a:rPr lang="ro-RO" altLang="en-US" sz="1800" b="1" u="sng" dirty="0" smtClean="0">
                          <a:latin typeface="Calibri" panose="020F0502020204030204" pitchFamily="34" charset="0"/>
                          <a:cs typeface="Calibri" panose="020F0502020204030204" pitchFamily="34" charset="0"/>
                        </a:rPr>
                        <a:t>până la data de 15 a lunii următoare</a:t>
                      </a:r>
                      <a:r>
                        <a:rPr lang="ro-RO" altLang="en-US" sz="1800" dirty="0" smtClean="0">
                          <a:latin typeface="Calibri" panose="020F0502020204030204" pitchFamily="34" charset="0"/>
                          <a:cs typeface="Calibri" panose="020F0502020204030204" pitchFamily="34" charset="0"/>
                        </a:rPr>
                        <a:t>, în SIA „RSAP</a:t>
                      </a:r>
                      <a:r>
                        <a:rPr lang="ro-RO" altLang="en-US" sz="1800" smtClean="0">
                          <a:latin typeface="Calibri" panose="020F0502020204030204" pitchFamily="34" charset="0"/>
                          <a:cs typeface="Calibri" panose="020F0502020204030204" pitchFamily="34" charset="0"/>
                        </a:rPr>
                        <a:t>”, informația </a:t>
                      </a:r>
                      <a:r>
                        <a:rPr lang="ro-RO" altLang="en-US" sz="1800" dirty="0" smtClean="0">
                          <a:latin typeface="Calibri" panose="020F0502020204030204" pitchFamily="34" charset="0"/>
                          <a:cs typeface="Calibri" panose="020F0502020204030204" pitchFamily="34" charset="0"/>
                        </a:rPr>
                        <a:t>cu privire </a:t>
                      </a:r>
                      <a:r>
                        <a:rPr lang="ro-RO" altLang="en-US" sz="1800" smtClean="0">
                          <a:latin typeface="Calibri" panose="020F0502020204030204" pitchFamily="34" charset="0"/>
                          <a:cs typeface="Calibri" panose="020F0502020204030204" pitchFamily="34" charset="0"/>
                        </a:rPr>
                        <a:t>la achizițiile </a:t>
                      </a:r>
                      <a:r>
                        <a:rPr lang="ro-RO" altLang="en-US" sz="1800" dirty="0" smtClean="0">
                          <a:latin typeface="Calibri" panose="020F0502020204030204" pitchFamily="34" charset="0"/>
                          <a:cs typeface="Calibri" panose="020F0502020204030204" pitchFamily="34" charset="0"/>
                        </a:rPr>
                        <a:t>publice de valoare mică realizate.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31557">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dirty="0" smtClean="0">
                          <a:solidFill>
                            <a:schemeClr val="tx1"/>
                          </a:solidFill>
                          <a:latin typeface="Calibri" panose="020F0502020204030204" pitchFamily="34" charset="0"/>
                          <a:cs typeface="Calibri" panose="020F0502020204030204" pitchFamily="34" charset="0"/>
                        </a:rPr>
                        <a:t>Dezvoltarea unui sistem de monitorizare a raportării dedicate achizițiilor de valoare mică</a:t>
                      </a:r>
                      <a:r>
                        <a:rPr lang="ro-MD" altLang="ro-RO" sz="1800" dirty="0" smtClean="0">
                          <a:solidFill>
                            <a:schemeClr val="tx1"/>
                          </a:solidFill>
                          <a:latin typeface="Calibri" panose="020F0502020204030204" pitchFamily="34" charset="0"/>
                          <a:cs typeface="Calibri" panose="020F0502020204030204" pitchFamily="34" charset="0"/>
                        </a:rPr>
                        <a:t>.</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smtClean="0">
                <a:latin typeface="Calibri" panose="020F0502020204030204" pitchFamily="34" charset="0"/>
                <a:cs typeface="Calibri" panose="020F0502020204030204" pitchFamily="34" charset="0"/>
              </a:rPr>
              <a:t>2</a:t>
            </a:r>
            <a:r>
              <a:rPr lang="en-US" altLang="en-US" b="1" dirty="0">
                <a:latin typeface="Calibri" panose="020F0502020204030204" pitchFamily="34" charset="0"/>
                <a:cs typeface="Calibri" panose="020F0502020204030204" pitchFamily="34" charset="0"/>
              </a:rPr>
              <a:t>. </a:t>
            </a:r>
            <a:r>
              <a:rPr lang="ro-RO" altLang="en-US" b="1" dirty="0">
                <a:latin typeface="Calibri" panose="020F0502020204030204" pitchFamily="34" charset="0"/>
                <a:cs typeface="Calibri" panose="020F0502020204030204" pitchFamily="34" charset="0"/>
              </a:rPr>
              <a:t>ACHIZIȚIILE PUBLICE</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63286" y="0"/>
            <a:ext cx="8839200" cy="908383"/>
          </a:xfrm>
          <a:prstGeom prst="rect">
            <a:avLst/>
          </a:prstGeom>
        </p:spPr>
      </p:pic>
    </p:spTree>
    <p:extLst>
      <p:ext uri="{BB962C8B-B14F-4D97-AF65-F5344CB8AC3E}">
        <p14:creationId xmlns:p14="http://schemas.microsoft.com/office/powerpoint/2010/main" val="3905874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lstStyle/>
          <a:p>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a:t>
            </a:r>
            <a:r>
              <a:rPr lang="ro-RO" altLang="en-US" b="1" dirty="0" smtClean="0">
                <a:latin typeface="Calibri" panose="020F0502020204030204" pitchFamily="34" charset="0"/>
                <a:cs typeface="Calibri" panose="020F0502020204030204" pitchFamily="34" charset="0"/>
              </a:rPr>
              <a:t/>
            </a:r>
            <a:br>
              <a:rPr lang="ro-RO" altLang="en-US" b="1" dirty="0" smtClean="0">
                <a:latin typeface="Calibri" panose="020F0502020204030204" pitchFamily="34" charset="0"/>
                <a:cs typeface="Calibri" panose="020F0502020204030204" pitchFamily="34" charset="0"/>
              </a:rPr>
            </a:br>
            <a:r>
              <a:rPr lang="ro-RO" altLang="en-US" b="1" dirty="0" smtClean="0">
                <a:latin typeface="Calibri" panose="020F0502020204030204" pitchFamily="34" charset="0"/>
                <a:cs typeface="Calibri" panose="020F0502020204030204" pitchFamily="34" charset="0"/>
              </a:rPr>
              <a:t>PATRIMONIULUI </a:t>
            </a:r>
            <a:r>
              <a:rPr lang="ro-RO" altLang="en-US" b="1" dirty="0">
                <a:latin typeface="Calibri" panose="020F0502020204030204" pitchFamily="34" charset="0"/>
                <a:cs typeface="Calibri" panose="020F0502020204030204" pitchFamily="34" charset="0"/>
              </a:rPr>
              <a:t>PUBLIC</a:t>
            </a:r>
            <a:endParaRPr lang="ru-RU" dirty="0"/>
          </a:p>
        </p:txBody>
      </p:sp>
      <p:pic>
        <p:nvPicPr>
          <p:cNvPr id="4" name="Рисунок 3"/>
          <p:cNvPicPr>
            <a:picLocks noChangeAspect="1"/>
          </p:cNvPicPr>
          <p:nvPr/>
        </p:nvPicPr>
        <p:blipFill>
          <a:blip r:embed="rId2"/>
          <a:stretch>
            <a:fillRect/>
          </a:stretch>
        </p:blipFill>
        <p:spPr>
          <a:xfrm>
            <a:off x="152400" y="36681"/>
            <a:ext cx="8839200" cy="908383"/>
          </a:xfrm>
          <a:prstGeom prst="rect">
            <a:avLst/>
          </a:prstGeom>
        </p:spPr>
      </p:pic>
    </p:spTree>
    <p:extLst>
      <p:ext uri="{BB962C8B-B14F-4D97-AF65-F5344CB8AC3E}">
        <p14:creationId xmlns:p14="http://schemas.microsoft.com/office/powerpoint/2010/main" val="2562529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079911276"/>
              </p:ext>
            </p:extLst>
          </p:nvPr>
        </p:nvGraphicFramePr>
        <p:xfrm>
          <a:off x="152400" y="1129731"/>
          <a:ext cx="8839200" cy="5411244"/>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76606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3.1. Nu s</a:t>
                      </a:r>
                      <a:r>
                        <a:rPr lang="en-US" altLang="en-US" sz="1800" b="1" dirty="0" smtClean="0">
                          <a:solidFill>
                            <a:srgbClr val="FF0000"/>
                          </a:solidFill>
                          <a:latin typeface="Calibri" panose="020F0502020204030204" pitchFamily="34" charset="0"/>
                          <a:cs typeface="Calibri" panose="020F0502020204030204" pitchFamily="34" charset="0"/>
                        </a:rPr>
                        <a:t>-a</a:t>
                      </a:r>
                      <a:r>
                        <a:rPr lang="ro-RO" altLang="en-US" sz="1800" b="1" dirty="0" smtClean="0">
                          <a:solidFill>
                            <a:srgbClr val="FF0000"/>
                          </a:solidFill>
                          <a:latin typeface="Calibri" panose="020F0502020204030204" pitchFamily="34" charset="0"/>
                          <a:cs typeface="Calibri" panose="020F0502020204030204" pitchFamily="34" charset="0"/>
                        </a:rPr>
                        <a:t> stabil</a:t>
                      </a:r>
                      <a:r>
                        <a:rPr lang="en-US" altLang="en-US" sz="1800" b="1" dirty="0" smtClean="0">
                          <a:solidFill>
                            <a:srgbClr val="FF0000"/>
                          </a:solidFill>
                          <a:latin typeface="Calibri" panose="020F0502020204030204" pitchFamily="34" charset="0"/>
                          <a:cs typeface="Calibri" panose="020F0502020204030204" pitchFamily="34" charset="0"/>
                        </a:rPr>
                        <a:t>it</a:t>
                      </a:r>
                      <a:r>
                        <a:rPr lang="ro-RO" altLang="en-US" sz="1800" b="1" dirty="0" smtClean="0">
                          <a:solidFill>
                            <a:srgbClr val="FF0000"/>
                          </a:solidFill>
                          <a:latin typeface="Calibri" panose="020F0502020204030204" pitchFamily="34" charset="0"/>
                          <a:cs typeface="Calibri" panose="020F0502020204030204" pitchFamily="34" charset="0"/>
                        </a:rPr>
                        <a:t> unilateral modul și termenul de încasare </a:t>
                      </a:r>
                      <a:r>
                        <a:rPr lang="ro-RO" altLang="en-US" sz="1800" b="1" smtClean="0">
                          <a:solidFill>
                            <a:srgbClr val="FF0000"/>
                          </a:solidFill>
                          <a:latin typeface="Calibri" panose="020F0502020204030204" pitchFamily="34" charset="0"/>
                          <a:cs typeface="Calibri" panose="020F0502020204030204" pitchFamily="34" charset="0"/>
                        </a:rPr>
                        <a:t>a plăților </a:t>
                      </a:r>
                      <a:r>
                        <a:rPr lang="ro-RO" altLang="en-US" sz="1800" b="1" dirty="0" smtClean="0">
                          <a:solidFill>
                            <a:srgbClr val="FF0000"/>
                          </a:solidFill>
                          <a:latin typeface="Calibri" panose="020F0502020204030204" pitchFamily="34" charset="0"/>
                          <a:cs typeface="Calibri" panose="020F0502020204030204" pitchFamily="34" charset="0"/>
                        </a:rPr>
                        <a:t>pentru folosirea terenurilor aferente obiectivelor privatizate.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266283">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Legea privind prețul normativ și modul de vânzare-cumpărare a pământului nr. 1308/1997</a:t>
                      </a:r>
                      <a:endParaRPr lang="ro-RO" sz="1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90897">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dirty="0" smtClean="0">
                          <a:latin typeface="Calibri" panose="020F0502020204030204" pitchFamily="34" charset="0"/>
                          <a:ea typeface="Calibri" panose="020F0502020204030204" pitchFamily="34" charset="0"/>
                          <a:cs typeface="Calibri" panose="020F0502020204030204" pitchFamily="34" charset="0"/>
                        </a:rPr>
                        <a:t>Art. 10</a:t>
                      </a:r>
                      <a:r>
                        <a:rPr lang="ro-RO" sz="1800" baseline="30000" dirty="0" smtClean="0">
                          <a:latin typeface="Calibri" panose="020F0502020204030204" pitchFamily="34" charset="0"/>
                          <a:ea typeface="Calibri" panose="020F0502020204030204" pitchFamily="34" charset="0"/>
                          <a:cs typeface="Calibri" panose="020F0502020204030204" pitchFamily="34" charset="0"/>
                        </a:rPr>
                        <a:t>1 </a:t>
                      </a:r>
                      <a:r>
                        <a:rPr lang="ro-RO" sz="1800" dirty="0" smtClean="0">
                          <a:latin typeface="Calibri" panose="020F0502020204030204" pitchFamily="34" charset="0"/>
                          <a:ea typeface="Calibri" panose="020F0502020204030204" pitchFamily="34" charset="0"/>
                          <a:cs typeface="Calibri" panose="020F0502020204030204" pitchFamily="34" charset="0"/>
                        </a:rPr>
                        <a:t>alin. (1)</a:t>
                      </a:r>
                      <a:r>
                        <a:rPr lang="ro-RO" altLang="en-US" sz="1800" i="1"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en-US" sz="1800" i="1" kern="12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(în vigoare până la 01.04.2025)</a:t>
                      </a:r>
                      <a:r>
                        <a:rPr lang="ro-RO" sz="1800" dirty="0" smtClean="0">
                          <a:latin typeface="Calibri" panose="020F0502020204030204" pitchFamily="34" charset="0"/>
                          <a:ea typeface="Calibri" panose="020F0502020204030204" pitchFamily="34" charset="0"/>
                          <a:cs typeface="Calibri" panose="020F0502020204030204" pitchFamily="34" charset="0"/>
                        </a:rPr>
                        <a:t>: </a:t>
                      </a:r>
                      <a:r>
                        <a:rPr lang="ro-RO" sz="1800" b="1" u="sng" dirty="0" smtClean="0">
                          <a:latin typeface="Calibri" panose="020F0502020204030204" pitchFamily="34" charset="0"/>
                          <a:ea typeface="Calibri" panose="020F0502020204030204" pitchFamily="34" charset="0"/>
                          <a:cs typeface="Calibri" panose="020F0502020204030204" pitchFamily="34" charset="0"/>
                        </a:rPr>
                        <a:t>În cazul în care proprietarii bunurilor</a:t>
                      </a:r>
                      <a:r>
                        <a:rPr lang="ro-RO" sz="1800" dirty="0" smtClean="0">
                          <a:latin typeface="Calibri" panose="020F0502020204030204" pitchFamily="34" charset="0"/>
                          <a:ea typeface="Calibri" panose="020F0502020204030204" pitchFamily="34" charset="0"/>
                          <a:cs typeface="Calibri" panose="020F0502020204030204" pitchFamily="34" charset="0"/>
                        </a:rPr>
                        <a:t> privatizate sau ai întreprinderilor și bunurilor private </a:t>
                      </a:r>
                      <a:r>
                        <a:rPr lang="ro-RO" sz="1800" b="1" u="sng" dirty="0" smtClean="0">
                          <a:latin typeface="Calibri" panose="020F0502020204030204" pitchFamily="34" charset="0"/>
                          <a:ea typeface="Calibri" panose="020F0502020204030204" pitchFamily="34" charset="0"/>
                          <a:cs typeface="Calibri" panose="020F0502020204030204" pitchFamily="34" charset="0"/>
                        </a:rPr>
                        <a:t>nu au cumpărat sau nu au arendat terenuri aferente</a:t>
                      </a:r>
                      <a:r>
                        <a:rPr lang="ro-RO" sz="1800" dirty="0" smtClean="0">
                          <a:latin typeface="Calibri" panose="020F0502020204030204" pitchFamily="34" charset="0"/>
                          <a:ea typeface="Calibri" panose="020F0502020204030204" pitchFamily="34" charset="0"/>
                          <a:cs typeface="Calibri" panose="020F0502020204030204" pitchFamily="34" charset="0"/>
                        </a:rPr>
                        <a:t> bunurilor și, întreprinderilor menționate, </a:t>
                      </a:r>
                      <a:r>
                        <a:rPr lang="ro-RO" sz="1800" b="1" u="sng" dirty="0" smtClean="0">
                          <a:latin typeface="Calibri" panose="020F0502020204030204" pitchFamily="34" charset="0"/>
                          <a:ea typeface="Calibri" panose="020F0502020204030204" pitchFamily="34" charset="0"/>
                          <a:cs typeface="Calibri" panose="020F0502020204030204" pitchFamily="34" charset="0"/>
                        </a:rPr>
                        <a:t>de la aceștia</a:t>
                      </a:r>
                      <a:r>
                        <a:rPr lang="ro-RO" sz="1800" dirty="0" smtClean="0">
                          <a:latin typeface="Calibri" panose="020F0502020204030204" pitchFamily="34" charset="0"/>
                          <a:ea typeface="Calibri" panose="020F0502020204030204" pitchFamily="34" charset="0"/>
                          <a:cs typeface="Calibri" panose="020F0502020204030204" pitchFamily="34" charset="0"/>
                        </a:rPr>
                        <a:t>, în modul și termenele fixate în conformitate cu legislația, </a:t>
                      </a:r>
                      <a:r>
                        <a:rPr lang="ro-RO" sz="1800" b="1" u="sng" dirty="0" smtClean="0">
                          <a:latin typeface="Calibri" panose="020F0502020204030204" pitchFamily="34" charset="0"/>
                          <a:ea typeface="Calibri" panose="020F0502020204030204" pitchFamily="34" charset="0"/>
                          <a:cs typeface="Calibri" panose="020F0502020204030204" pitchFamily="34" charset="0"/>
                        </a:rPr>
                        <a:t>se va încasa anual plata pentru folosirea terenului, stabilită în mod unilateral de consiliile locale</a:t>
                      </a:r>
                      <a:r>
                        <a:rPr lang="ro-RO" sz="1800" b="1" dirty="0" smtClean="0">
                          <a:latin typeface="Calibri" panose="020F0502020204030204" pitchFamily="34" charset="0"/>
                          <a:ea typeface="Calibri" panose="020F0502020204030204" pitchFamily="34" charset="0"/>
                          <a:cs typeface="Calibri" panose="020F0502020204030204" pitchFamily="34" charset="0"/>
                        </a:rPr>
                        <a:t>,</a:t>
                      </a:r>
                      <a:r>
                        <a:rPr lang="ro-RO" sz="1800" dirty="0" smtClean="0">
                          <a:latin typeface="Calibri" panose="020F0502020204030204" pitchFamily="34" charset="0"/>
                          <a:ea typeface="Calibri" panose="020F0502020204030204" pitchFamily="34" charset="0"/>
                          <a:cs typeface="Calibri" panose="020F0502020204030204" pitchFamily="34" charset="0"/>
                        </a:rPr>
                        <a:t> nu mai mică decât plata anuală de arendă, calculată conform art.10 alin.(11), și nu mai mare de 10% din prețul normativ al pământului, calculat pentru destinația respectivă.</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077078">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Inițierea proceselor de recuperare a veniturilor ratate,</a:t>
                      </a: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 fie pe cale amicală, fie pe cale judiciară.</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52400" y="12240"/>
            <a:ext cx="8839200" cy="908383"/>
          </a:xfrm>
          <a:prstGeom prst="rect">
            <a:avLst/>
          </a:prstGeom>
        </p:spPr>
      </p:pic>
    </p:spTree>
    <p:extLst>
      <p:ext uri="{BB962C8B-B14F-4D97-AF65-F5344CB8AC3E}">
        <p14:creationId xmlns:p14="http://schemas.microsoft.com/office/powerpoint/2010/main" val="3492013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817446187"/>
              </p:ext>
            </p:extLst>
          </p:nvPr>
        </p:nvGraphicFramePr>
        <p:xfrm>
          <a:off x="152400" y="908383"/>
          <a:ext cx="8839200" cy="585502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2057464">
                <a:tc>
                  <a:txBody>
                    <a:bodyPr/>
                    <a:lstStyle/>
                    <a:p>
                      <a:pPr marL="0" lvl="0" indent="0" algn="l" rtl="0">
                        <a:lnSpc>
                          <a:spcPct val="115000"/>
                        </a:lnSpc>
                        <a:spcBef>
                          <a:spcPts val="0"/>
                        </a:spcBef>
                        <a:spcAft>
                          <a:spcPts val="0"/>
                        </a:spcAft>
                        <a:buNone/>
                      </a:pPr>
                      <a:r>
                        <a:rPr lang="ro-RO" sz="14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4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400" b="1" dirty="0" smtClean="0">
                          <a:solidFill>
                            <a:srgbClr val="FF0000"/>
                          </a:solidFill>
                          <a:latin typeface="Calibri" panose="020F0502020204030204" pitchFamily="34" charset="0"/>
                          <a:cs typeface="Calibri" panose="020F0502020204030204" pitchFamily="34" charset="0"/>
                        </a:rPr>
                        <a:t>3.2. Neajustarea plăților de arendă a terenurilor sau stabilirea eronată a tarifului pentru o unitate grad-hectar.</a:t>
                      </a:r>
                    </a:p>
                    <a:p>
                      <a:pPr marL="0" lvl="0" indent="0" algn="just" rtl="0">
                        <a:lnSpc>
                          <a:spcPct val="100000"/>
                        </a:lnSpc>
                        <a:spcBef>
                          <a:spcPts val="0"/>
                        </a:spcBef>
                        <a:spcAft>
                          <a:spcPts val="0"/>
                        </a:spcAft>
                        <a:buNone/>
                      </a:pPr>
                      <a:r>
                        <a:rPr lang="ro-RO" altLang="en-US" sz="1400" b="1"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Începând cu 31.12.2021</a:t>
                      </a:r>
                      <a:r>
                        <a:rPr lang="ro-RO" altLang="en-US" sz="14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tarifele pentru o unitate </a:t>
                      </a:r>
                      <a:r>
                        <a:rPr lang="ro-RO" altLang="en-US" sz="1400" kern="1200" noProof="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grad-hectar, prevăzute de anexa la </a:t>
                      </a:r>
                      <a:r>
                        <a:rPr lang="ro-RO" altLang="en-US" sz="14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privind prețul normativ și modul de vânzare-cumpărare a pământului nr. 1308/1997, au fost ajustate și constituie: </a:t>
                      </a:r>
                      <a:r>
                        <a:rPr lang="ro-RO" altLang="en-US" sz="1400" b="1" dirty="0" smtClean="0">
                          <a:latin typeface="Calibri" panose="020F0502020204030204" pitchFamily="34" charset="0"/>
                          <a:cs typeface="Calibri" panose="020F0502020204030204" pitchFamily="34" charset="0"/>
                        </a:rPr>
                        <a:t>1130,31 lei </a:t>
                      </a:r>
                      <a:r>
                        <a:rPr lang="ro-RO" altLang="en-US" sz="1400" i="1" dirty="0" smtClean="0">
                          <a:latin typeface="Calibri" panose="020F0502020204030204" pitchFamily="34" charset="0"/>
                          <a:cs typeface="Calibri" panose="020F0502020204030204" pitchFamily="34" charset="0"/>
                        </a:rPr>
                        <a:t>(vânza</a:t>
                      </a:r>
                      <a:r>
                        <a:rPr lang="vi-VN" altLang="en-US" sz="1400" i="1" dirty="0" smtClean="0">
                          <a:latin typeface="Calibri" panose="020F0502020204030204" pitchFamily="34" charset="0"/>
                          <a:cs typeface="Calibri" panose="020F0502020204030204" pitchFamily="34" charset="0"/>
                        </a:rPr>
                        <a:t>rea-cumpărarea terenurilor cu destinație agricolă, loturilor de păm</a:t>
                      </a:r>
                      <a:r>
                        <a:rPr lang="ro-RO" altLang="en-US" sz="1400" i="1" dirty="0" smtClean="0">
                          <a:latin typeface="Calibri" panose="020F0502020204030204" pitchFamily="34" charset="0"/>
                          <a:cs typeface="Calibri" panose="020F0502020204030204" pitchFamily="34" charset="0"/>
                        </a:rPr>
                        <a:t>â</a:t>
                      </a:r>
                      <a:r>
                        <a:rPr lang="vi-VN" altLang="en-US" sz="1400" i="1" dirty="0" smtClean="0">
                          <a:latin typeface="Calibri" panose="020F0502020204030204" pitchFamily="34" charset="0"/>
                          <a:cs typeface="Calibri" panose="020F0502020204030204" pitchFamily="34" charset="0"/>
                        </a:rPr>
                        <a:t>nt de pe l</a:t>
                      </a:r>
                      <a:r>
                        <a:rPr lang="ro-RO" altLang="en-US" sz="1400" i="1" dirty="0" smtClean="0">
                          <a:latin typeface="Calibri" panose="020F0502020204030204" pitchFamily="34" charset="0"/>
                          <a:cs typeface="Calibri" panose="020F0502020204030204" pitchFamily="34" charset="0"/>
                        </a:rPr>
                        <a:t>â</a:t>
                      </a:r>
                      <a:r>
                        <a:rPr lang="vi-VN" altLang="en-US" sz="1400" i="1" dirty="0" smtClean="0">
                          <a:latin typeface="Calibri" panose="020F0502020204030204" pitchFamily="34" charset="0"/>
                          <a:cs typeface="Calibri" panose="020F0502020204030204" pitchFamily="34" charset="0"/>
                        </a:rPr>
                        <a:t>ngă casă și loturilor pomicole</a:t>
                      </a:r>
                      <a:r>
                        <a:rPr lang="ro-RO" altLang="en-US" sz="1400" i="1" dirty="0" smtClean="0">
                          <a:latin typeface="Calibri" panose="020F0502020204030204" pitchFamily="34" charset="0"/>
                          <a:cs typeface="Calibri" panose="020F0502020204030204" pitchFamily="34" charset="0"/>
                        </a:rPr>
                        <a:t>)</a:t>
                      </a:r>
                      <a:r>
                        <a:rPr lang="ro-RO" altLang="en-US" sz="1400" dirty="0" smtClean="0">
                          <a:latin typeface="Calibri" panose="020F0502020204030204" pitchFamily="34" charset="0"/>
                          <a:cs typeface="Calibri" panose="020F0502020204030204" pitchFamily="34" charset="0"/>
                        </a:rPr>
                        <a:t>, </a:t>
                      </a:r>
                      <a:r>
                        <a:rPr lang="ro-RO" altLang="en-US" sz="1400" b="1" dirty="0" smtClean="0">
                          <a:latin typeface="Calibri" panose="020F0502020204030204" pitchFamily="34" charset="0"/>
                          <a:cs typeface="Calibri" panose="020F0502020204030204" pitchFamily="34" charset="0"/>
                        </a:rPr>
                        <a:t>2260,59 lei </a:t>
                      </a:r>
                      <a:r>
                        <a:rPr lang="ro-RO" altLang="en-US" sz="1400" i="1" dirty="0" smtClean="0">
                          <a:latin typeface="Calibri" panose="020F0502020204030204" pitchFamily="34" charset="0"/>
                          <a:cs typeface="Calibri" panose="020F0502020204030204" pitchFamily="34" charset="0"/>
                        </a:rPr>
                        <a:t>(î</a:t>
                      </a:r>
                      <a:r>
                        <a:rPr lang="vi-VN" altLang="en-US" sz="1400" i="1" dirty="0" smtClean="0">
                          <a:latin typeface="Calibri" panose="020F0502020204030204" pitchFamily="34" charset="0"/>
                          <a:cs typeface="Calibri" panose="020F0502020204030204" pitchFamily="34" charset="0"/>
                        </a:rPr>
                        <a:t>nstrăinarea forțată a terenurilor agricole, loturilor de păm</a:t>
                      </a:r>
                      <a:r>
                        <a:rPr lang="ro-RO" altLang="en-US" sz="1400" i="1" dirty="0" smtClean="0">
                          <a:latin typeface="Calibri" panose="020F0502020204030204" pitchFamily="34" charset="0"/>
                          <a:cs typeface="Calibri" panose="020F0502020204030204" pitchFamily="34" charset="0"/>
                        </a:rPr>
                        <a:t>â</a:t>
                      </a:r>
                      <a:r>
                        <a:rPr lang="vi-VN" altLang="en-US" sz="1400" i="1" dirty="0" smtClean="0">
                          <a:latin typeface="Calibri" panose="020F0502020204030204" pitchFamily="34" charset="0"/>
                          <a:cs typeface="Calibri" panose="020F0502020204030204" pitchFamily="34" charset="0"/>
                        </a:rPr>
                        <a:t>nt de pe l</a:t>
                      </a:r>
                      <a:r>
                        <a:rPr lang="ro-RO" altLang="en-US" sz="1400" i="1" dirty="0" smtClean="0">
                          <a:latin typeface="Calibri" panose="020F0502020204030204" pitchFamily="34" charset="0"/>
                          <a:cs typeface="Calibri" panose="020F0502020204030204" pitchFamily="34" charset="0"/>
                        </a:rPr>
                        <a:t>â</a:t>
                      </a:r>
                      <a:r>
                        <a:rPr lang="vi-VN" altLang="en-US" sz="1400" i="1" dirty="0" smtClean="0">
                          <a:latin typeface="Calibri" panose="020F0502020204030204" pitchFamily="34" charset="0"/>
                          <a:cs typeface="Calibri" panose="020F0502020204030204" pitchFamily="34" charset="0"/>
                        </a:rPr>
                        <a:t>ngă casă și loturilor pomicole</a:t>
                      </a:r>
                      <a:r>
                        <a:rPr lang="ro-RO" altLang="en-US" sz="1400" i="1" dirty="0" smtClean="0">
                          <a:latin typeface="Calibri" panose="020F0502020204030204" pitchFamily="34" charset="0"/>
                          <a:cs typeface="Calibri" panose="020F0502020204030204" pitchFamily="34" charset="0"/>
                        </a:rPr>
                        <a:t>)</a:t>
                      </a:r>
                      <a:r>
                        <a:rPr lang="ro-RO" altLang="en-US" sz="1400" dirty="0" smtClean="0">
                          <a:latin typeface="Calibri" panose="020F0502020204030204" pitchFamily="34" charset="0"/>
                          <a:cs typeface="Calibri" panose="020F0502020204030204" pitchFamily="34" charset="0"/>
                        </a:rPr>
                        <a:t>, </a:t>
                      </a:r>
                      <a:r>
                        <a:rPr lang="ro-RO" altLang="en-US" sz="1400" b="1" dirty="0" smtClean="0">
                          <a:latin typeface="Calibri" panose="020F0502020204030204" pitchFamily="34" charset="0"/>
                          <a:cs typeface="Calibri" panose="020F0502020204030204" pitchFamily="34" charset="0"/>
                        </a:rPr>
                        <a:t>36169,48 lei </a:t>
                      </a:r>
                      <a:r>
                        <a:rPr lang="ro-RO" altLang="en-US" sz="1400" i="1" dirty="0" smtClean="0">
                          <a:latin typeface="Calibri" panose="020F0502020204030204" pitchFamily="34" charset="0"/>
                          <a:cs typeface="Calibri" panose="020F0502020204030204" pitchFamily="34" charset="0"/>
                        </a:rPr>
                        <a:t>(e</a:t>
                      </a:r>
                      <a:r>
                        <a:rPr lang="vi-VN" altLang="en-US" sz="1400" i="1" dirty="0" smtClean="0">
                          <a:latin typeface="Calibri" panose="020F0502020204030204" pitchFamily="34" charset="0"/>
                          <a:cs typeface="Calibri" panose="020F0502020204030204" pitchFamily="34" charset="0"/>
                        </a:rPr>
                        <a:t>xcluderea terenurilor din categoriile de terenuri cu destinație agricolă și ale fondului silvic, precum și din circuitul agricol</a:t>
                      </a:r>
                      <a:r>
                        <a:rPr lang="ro-RO" altLang="en-US" sz="1400" i="1" dirty="0" smtClean="0">
                          <a:latin typeface="Calibri" panose="020F0502020204030204" pitchFamily="34" charset="0"/>
                          <a:cs typeface="Calibri" panose="020F0502020204030204" pitchFamily="34" charset="0"/>
                        </a:rPr>
                        <a:t>)</a:t>
                      </a:r>
                      <a:r>
                        <a:rPr lang="ro-RO" altLang="en-US" sz="1400" dirty="0" smtClean="0">
                          <a:latin typeface="Calibri" panose="020F0502020204030204" pitchFamily="34" charset="0"/>
                          <a:cs typeface="Calibri" panose="020F0502020204030204" pitchFamily="34" charset="0"/>
                        </a:rPr>
                        <a:t> și </a:t>
                      </a:r>
                      <a:r>
                        <a:rPr lang="ro-RO" altLang="en-US" sz="1400" i="1" dirty="0" smtClean="0">
                          <a:latin typeface="Calibri" panose="020F0502020204030204" pitchFamily="34" charset="0"/>
                          <a:cs typeface="Calibri" panose="020F0502020204030204" pitchFamily="34" charset="0"/>
                        </a:rPr>
                        <a:t>(vâ</a:t>
                      </a:r>
                      <a:r>
                        <a:rPr lang="vi-VN" altLang="en-US" sz="1400" i="1" dirty="0" smtClean="0">
                          <a:latin typeface="Calibri" panose="020F0502020204030204" pitchFamily="34" charset="0"/>
                          <a:cs typeface="Calibri" panose="020F0502020204030204" pitchFamily="34" charset="0"/>
                        </a:rPr>
                        <a:t>nzarea-cumpărarea terenurilor din intravilanul localităților (cu excepția loturilor de păm</a:t>
                      </a:r>
                      <a:r>
                        <a:rPr lang="ro-RO" altLang="en-US" sz="1400" i="1" dirty="0" smtClean="0">
                          <a:latin typeface="Calibri" panose="020F0502020204030204" pitchFamily="34" charset="0"/>
                          <a:cs typeface="Calibri" panose="020F0502020204030204" pitchFamily="34" charset="0"/>
                        </a:rPr>
                        <a:t>â</a:t>
                      </a:r>
                      <a:r>
                        <a:rPr lang="vi-VN" altLang="en-US" sz="1400" i="1" dirty="0" smtClean="0">
                          <a:latin typeface="Calibri" panose="020F0502020204030204" pitchFamily="34" charset="0"/>
                          <a:cs typeface="Calibri" panose="020F0502020204030204" pitchFamily="34" charset="0"/>
                        </a:rPr>
                        <a:t>nt de pe l</a:t>
                      </a:r>
                      <a:r>
                        <a:rPr lang="ro-RO" altLang="en-US" sz="1400" i="1" dirty="0" smtClean="0">
                          <a:latin typeface="Calibri" panose="020F0502020204030204" pitchFamily="34" charset="0"/>
                          <a:cs typeface="Calibri" panose="020F0502020204030204" pitchFamily="34" charset="0"/>
                        </a:rPr>
                        <a:t>â</a:t>
                      </a:r>
                      <a:r>
                        <a:rPr lang="vi-VN" altLang="en-US" sz="1400" i="1" dirty="0" smtClean="0">
                          <a:latin typeface="Calibri" panose="020F0502020204030204" pitchFamily="34" charset="0"/>
                          <a:cs typeface="Calibri" panose="020F0502020204030204" pitchFamily="34" charset="0"/>
                        </a:rPr>
                        <a:t>ngă casă)</a:t>
                      </a:r>
                      <a:r>
                        <a:rPr lang="ro-RO" altLang="en-US" sz="1400" i="1" dirty="0" smtClean="0">
                          <a:latin typeface="Calibri" panose="020F0502020204030204" pitchFamily="34" charset="0"/>
                          <a:cs typeface="Calibri" panose="020F0502020204030204" pitchFamily="34" charset="0"/>
                        </a:rPr>
                        <a:t>)</a:t>
                      </a:r>
                      <a:r>
                        <a:rPr lang="ro-RO" altLang="en-US" sz="14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pt-BR" sz="14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367536">
                <a:tc>
                  <a:txBody>
                    <a:bodyPr/>
                    <a:lstStyle/>
                    <a:p>
                      <a:pPr marL="0" lvl="0" indent="0" algn="l" rtl="0">
                        <a:lnSpc>
                          <a:spcPct val="115000"/>
                        </a:lnSpc>
                        <a:spcBef>
                          <a:spcPts val="0"/>
                        </a:spcBef>
                        <a:spcAft>
                          <a:spcPts val="0"/>
                        </a:spcAft>
                        <a:buNone/>
                      </a:pPr>
                      <a:r>
                        <a:rPr lang="ro-RO" sz="14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4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4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1600"/>
                        </a:spcAft>
                        <a:buClrTx/>
                        <a:buSzTx/>
                        <a:buFontTx/>
                        <a:buNone/>
                        <a:tabLst/>
                        <a:defRPr/>
                      </a:pPr>
                      <a:r>
                        <a:rPr lang="ro-MD" altLang="ru-RU" sz="14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Codul civil nr. 1107/2002</a:t>
                      </a:r>
                      <a:endParaRPr lang="ro-RO" sz="14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730924">
                <a:tc rowSpan="3">
                  <a:txBody>
                    <a:bodyPr/>
                    <a:lstStyle/>
                    <a:p>
                      <a:pPr marL="0" lvl="0" indent="0" algn="l" rtl="0">
                        <a:lnSpc>
                          <a:spcPct val="115000"/>
                        </a:lnSpc>
                        <a:spcBef>
                          <a:spcPts val="0"/>
                        </a:spcBef>
                        <a:spcAft>
                          <a:spcPts val="0"/>
                        </a:spcAft>
                        <a:buNone/>
                      </a:pPr>
                      <a:r>
                        <a:rPr lang="ro-RO" sz="14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4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1600"/>
                        </a:spcAft>
                        <a:buClrTx/>
                        <a:buSzTx/>
                        <a:buFontTx/>
                        <a:buNone/>
                        <a:tabLst/>
                        <a:defRPr/>
                      </a:pPr>
                      <a:r>
                        <a:rPr lang="ro-RO"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7 alin. (4): În </a:t>
                      </a:r>
                      <a:r>
                        <a:rPr lang="ro-RO" sz="1400" smtClean="0">
                          <a:solidFill>
                            <a:srgbClr val="000000"/>
                          </a:solidFill>
                          <a:latin typeface="Calibri" panose="020F0502020204030204" pitchFamily="34" charset="0"/>
                          <a:ea typeface="Calibri" panose="020F0502020204030204" pitchFamily="34" charset="0"/>
                          <a:cs typeface="Calibri" panose="020F0502020204030204" pitchFamily="34" charset="0"/>
                        </a:rPr>
                        <a:t>cazul situațiilor </a:t>
                      </a:r>
                      <a:r>
                        <a:rPr lang="ro-RO"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juridice contractuale în curs de realizare </a:t>
                      </a:r>
                      <a:r>
                        <a:rPr lang="ro-RO" sz="14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la data intrării în vigoare a legii noi, legea veche va continua să guverneze</a:t>
                      </a:r>
                      <a:r>
                        <a:rPr lang="ro-RO"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natura și întinderea drepturilor </a:t>
                      </a:r>
                      <a:r>
                        <a:rPr lang="ro-RO" sz="1400" smtClean="0">
                          <a:solidFill>
                            <a:srgbClr val="000000"/>
                          </a:solidFill>
                          <a:latin typeface="Calibri" panose="020F0502020204030204" pitchFamily="34" charset="0"/>
                          <a:ea typeface="Calibri" panose="020F0502020204030204" pitchFamily="34" charset="0"/>
                          <a:cs typeface="Calibri" panose="020F0502020204030204" pitchFamily="34" charset="0"/>
                        </a:rPr>
                        <a:t>și obligațiilor părților</a:t>
                      </a:r>
                      <a:r>
                        <a:rPr lang="ro-RO"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precum și orice alte efecte contractuale, </a:t>
                      </a:r>
                      <a:r>
                        <a:rPr lang="ro-RO" sz="14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dacă legea nouă nu prevede altfel</a:t>
                      </a:r>
                      <a:r>
                        <a:rPr lang="ro-RO"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4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30924">
                <a:tc vMerge="1">
                  <a:txBody>
                    <a:bodyPr/>
                    <a:lstStyle/>
                    <a:p>
                      <a:endParaRPr lang="ru-RU"/>
                    </a:p>
                  </a:txBody>
                  <a:tcPr/>
                </a:tc>
                <a:tc>
                  <a:txBody>
                    <a:bodyPr/>
                    <a:lstStyle/>
                    <a:p>
                      <a:pPr marL="0" marR="0" lvl="0" indent="0" algn="just" defTabSz="914400" rtl="0" eaLnBrk="1" fontAlgn="auto" latinLnBrk="0" hangingPunct="1">
                        <a:lnSpc>
                          <a:spcPct val="100000"/>
                        </a:lnSpc>
                        <a:spcBef>
                          <a:spcPts val="0"/>
                        </a:spcBef>
                        <a:spcAft>
                          <a:spcPts val="1600"/>
                        </a:spcAft>
                        <a:buClrTx/>
                        <a:buSzTx/>
                        <a:buFontTx/>
                        <a:buNone/>
                        <a:tabLst/>
                        <a:defRPr/>
                      </a:pPr>
                      <a:r>
                        <a:rPr lang="ro-RO"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7 alin. (5): Dacă legea nouă nu prevede altfel, </a:t>
                      </a:r>
                      <a:r>
                        <a:rPr lang="ro-RO" sz="14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clauzele unui act juridic încheiat anterior intrării în vigoare a legii noi </a:t>
                      </a:r>
                      <a:r>
                        <a:rPr lang="ro-RO" sz="14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contrare dispozițiilor </a:t>
                      </a:r>
                      <a:r>
                        <a:rPr lang="ro-RO" sz="14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ei imperative sunt, de la această dată, lipsite de orice efect juridic</a:t>
                      </a:r>
                      <a:r>
                        <a:rPr lang="ro-RO"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4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852338586"/>
                  </a:ext>
                </a:extLst>
              </a:tr>
              <a:tr h="920430">
                <a:tc vMerge="1">
                  <a:txBody>
                    <a:bodyPr/>
                    <a:lstStyle/>
                    <a:p>
                      <a:endParaRPr lang="ru-RU"/>
                    </a:p>
                  </a:txBody>
                  <a:tcPr/>
                </a:tc>
                <a:tc>
                  <a:txBody>
                    <a:bodyPr/>
                    <a:lstStyle/>
                    <a:p>
                      <a:pPr marL="0" marR="0" lvl="0" indent="0" algn="just" defTabSz="914400" rtl="0" eaLnBrk="1" fontAlgn="auto" latinLnBrk="0" hangingPunct="1">
                        <a:lnSpc>
                          <a:spcPct val="100000"/>
                        </a:lnSpc>
                        <a:spcBef>
                          <a:spcPts val="0"/>
                        </a:spcBef>
                        <a:spcAft>
                          <a:spcPts val="1600"/>
                        </a:spcAft>
                        <a:buClrTx/>
                        <a:buSzTx/>
                        <a:buFontTx/>
                        <a:buNone/>
                        <a:tabLst/>
                        <a:defRPr/>
                      </a:pPr>
                      <a:r>
                        <a:rPr lang="ro-RO"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1308 alin. (3): Plata anuală pentru arenda terenurilor agricole proprietate a statului sau a unității administrativ-teritoriale constituie cel puțin 2% din prețul normativ al terenului dat în arendă. În caz de nerespectare a acestor cerințe minime, se consideră că </a:t>
                      </a:r>
                      <a:r>
                        <a:rPr lang="ro-RO" sz="14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plata de arendă este egală cu cerința minimă stabilită de lege</a:t>
                      </a:r>
                      <a:r>
                        <a:rPr lang="ro-RO"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4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326813138"/>
                  </a:ext>
                </a:extLst>
              </a:tr>
              <a:tr h="380338">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4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4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ro-RO" sz="1400" kern="1200" dirty="0" smtClean="0">
                          <a:solidFill>
                            <a:schemeClr val="tx1"/>
                          </a:solidFill>
                          <a:latin typeface="Calibri" panose="020F0502020204030204" pitchFamily="34" charset="0"/>
                          <a:ea typeface="+mn-ea"/>
                          <a:cs typeface="Calibri" panose="020F0502020204030204" pitchFamily="34" charset="0"/>
                          <a:sym typeface="Nunito Sans Medium"/>
                        </a:rPr>
                        <a:t>Inițierea proceselor de recuperare a plăților diminuate, fie pe </a:t>
                      </a:r>
                      <a:r>
                        <a:rPr lang="ro-RO" sz="1400" kern="1200" baseline="0" dirty="0" smtClean="0">
                          <a:solidFill>
                            <a:schemeClr val="tx1"/>
                          </a:solidFill>
                          <a:latin typeface="Calibri" panose="020F0502020204030204" pitchFamily="34" charset="0"/>
                          <a:ea typeface="+mn-ea"/>
                          <a:cs typeface="Calibri" panose="020F0502020204030204" pitchFamily="34" charset="0"/>
                          <a:sym typeface="Nunito Sans Medium"/>
                        </a:rPr>
                        <a:t>cale amicală, fie pe cale judiciară.</a:t>
                      </a:r>
                      <a:endParaRPr lang="ro-RO" sz="14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23371" y="12240"/>
            <a:ext cx="8839200" cy="90838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737744218"/>
              </p:ext>
            </p:extLst>
          </p:nvPr>
        </p:nvGraphicFramePr>
        <p:xfrm>
          <a:off x="163286" y="949629"/>
          <a:ext cx="8839200" cy="573768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345771">
                <a:tc>
                  <a:txBody>
                    <a:bodyPr/>
                    <a:lstStyle/>
                    <a:p>
                      <a:pPr marL="0" lvl="0" indent="0" algn="l" rtl="0">
                        <a:lnSpc>
                          <a:spcPct val="100000"/>
                        </a:lnSpc>
                        <a:spcBef>
                          <a:spcPts val="0"/>
                        </a:spcBef>
                        <a:spcAft>
                          <a:spcPts val="0"/>
                        </a:spcAft>
                        <a:buNone/>
                      </a:pPr>
                      <a:r>
                        <a:rPr lang="ro-RO" sz="145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4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1600"/>
                        </a:spcAft>
                        <a:buNone/>
                      </a:pPr>
                      <a:r>
                        <a:rPr lang="ro-RO" altLang="en-US" sz="1450" b="1" dirty="0" smtClean="0">
                          <a:solidFill>
                            <a:srgbClr val="FF0000"/>
                          </a:solidFill>
                          <a:latin typeface="Calibri" panose="020F0502020204030204" pitchFamily="34" charset="0"/>
                          <a:cs typeface="Calibri" panose="020F0502020204030204" pitchFamily="34" charset="0"/>
                        </a:rPr>
                        <a:t>3.</a:t>
                      </a:r>
                      <a:r>
                        <a:rPr lang="en-US" altLang="en-US" sz="1450" b="1" dirty="0" smtClean="0">
                          <a:solidFill>
                            <a:srgbClr val="FF0000"/>
                          </a:solidFill>
                          <a:latin typeface="Calibri" panose="020F0502020204030204" pitchFamily="34" charset="0"/>
                          <a:cs typeface="Calibri" panose="020F0502020204030204" pitchFamily="34" charset="0"/>
                        </a:rPr>
                        <a:t>3</a:t>
                      </a:r>
                      <a:r>
                        <a:rPr lang="ro-RO" altLang="en-US" sz="1450" b="1" dirty="0" smtClean="0">
                          <a:solidFill>
                            <a:srgbClr val="FF0000"/>
                          </a:solidFill>
                          <a:latin typeface="Calibri" panose="020F0502020204030204" pitchFamily="34" charset="0"/>
                          <a:cs typeface="Calibri" panose="020F0502020204030204" pitchFamily="34" charset="0"/>
                        </a:rPr>
                        <a:t>. </a:t>
                      </a:r>
                      <a:r>
                        <a:rPr lang="it-IT" altLang="en-US" sz="1450" b="1" dirty="0" smtClean="0">
                          <a:solidFill>
                            <a:srgbClr val="FF0000"/>
                          </a:solidFill>
                          <a:latin typeface="Calibri" panose="020F0502020204030204" pitchFamily="34" charset="0"/>
                          <a:cs typeface="Calibri" panose="020F0502020204030204" pitchFamily="34" charset="0"/>
                        </a:rPr>
                        <a:t>La </a:t>
                      </a:r>
                      <a:r>
                        <a:rPr lang="it-IT" altLang="en-US" sz="1450" b="1" smtClean="0">
                          <a:solidFill>
                            <a:srgbClr val="FF0000"/>
                          </a:solidFill>
                          <a:latin typeface="Calibri" panose="020F0502020204030204" pitchFamily="34" charset="0"/>
                          <a:cs typeface="Calibri" panose="020F0502020204030204" pitchFamily="34" charset="0"/>
                        </a:rPr>
                        <a:t>calcularea prețului </a:t>
                      </a:r>
                      <a:r>
                        <a:rPr lang="it-IT" altLang="en-US" sz="1450" b="1" dirty="0" smtClean="0">
                          <a:solidFill>
                            <a:srgbClr val="FF0000"/>
                          </a:solidFill>
                          <a:latin typeface="Calibri" panose="020F0502020204030204" pitchFamily="34" charset="0"/>
                          <a:cs typeface="Calibri" panose="020F0502020204030204" pitchFamily="34" charset="0"/>
                        </a:rPr>
                        <a:t>normativ al terenului se stabilește eronat gradul de bonitate a solului.</a:t>
                      </a:r>
                      <a:endParaRPr lang="pt-BR" sz="145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00000"/>
                        </a:lnSpc>
                        <a:spcBef>
                          <a:spcPts val="0"/>
                        </a:spcBef>
                        <a:spcAft>
                          <a:spcPts val="0"/>
                        </a:spcAft>
                        <a:buNone/>
                      </a:pPr>
                      <a:r>
                        <a:rPr lang="ro-RO" sz="145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45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4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1600"/>
                        </a:spcAft>
                        <a:buClrTx/>
                        <a:buSzTx/>
                        <a:buFontTx/>
                        <a:buNone/>
                        <a:tabLst/>
                        <a:defRPr/>
                      </a:pPr>
                      <a:r>
                        <a:rPr lang="ro-RO" altLang="en-US" sz="1450" kern="1200" dirty="0" smtClean="0">
                          <a:solidFill>
                            <a:schemeClr val="tx1"/>
                          </a:solidFill>
                          <a:latin typeface="Calibri" panose="020F0502020204030204" pitchFamily="34" charset="0"/>
                          <a:ea typeface="+mn-ea"/>
                          <a:cs typeface="Calibri" panose="020F0502020204030204" pitchFamily="34" charset="0"/>
                        </a:rPr>
                        <a:t>Regulamentul cu privire la vânzarea-cumpărarea și locațiunea/arenda terenurilor aferente, aprobat prin Hotărârea Guvernului nr. 1428/2008 </a:t>
                      </a:r>
                      <a:r>
                        <a:rPr lang="ro-RO" altLang="en-US" sz="1450" i="1" kern="1200" dirty="0" smtClean="0">
                          <a:solidFill>
                            <a:srgbClr val="FF0000"/>
                          </a:solidFill>
                          <a:latin typeface="Calibri" panose="020F0502020204030204" pitchFamily="34" charset="0"/>
                          <a:ea typeface="+mn-ea"/>
                          <a:cs typeface="Calibri" panose="020F0502020204030204" pitchFamily="34" charset="0"/>
                        </a:rPr>
                        <a:t>(</a:t>
                      </a:r>
                      <a:r>
                        <a:rPr lang="ro-MD" sz="1450" i="1" kern="1200" dirty="0" smtClean="0">
                          <a:solidFill>
                            <a:srgbClr val="FF0000"/>
                          </a:solidFill>
                          <a:latin typeface="Calibri" panose="020F0502020204030204" pitchFamily="34" charset="0"/>
                          <a:ea typeface="+mn-ea"/>
                          <a:cs typeface="Calibri" panose="020F0502020204030204" pitchFamily="34" charset="0"/>
                        </a:rPr>
                        <a:t>în vigoare până la 1</a:t>
                      </a:r>
                      <a:r>
                        <a:rPr lang="en-US" sz="1450" i="1" kern="1200" dirty="0" smtClean="0">
                          <a:solidFill>
                            <a:srgbClr val="FF0000"/>
                          </a:solidFill>
                          <a:latin typeface="Calibri" panose="020F0502020204030204" pitchFamily="34" charset="0"/>
                          <a:ea typeface="+mn-ea"/>
                          <a:cs typeface="Calibri" panose="020F0502020204030204" pitchFamily="34" charset="0"/>
                        </a:rPr>
                        <a:t>0</a:t>
                      </a:r>
                      <a:r>
                        <a:rPr lang="ro-MD" sz="1450" i="1" kern="1200" dirty="0" smtClean="0">
                          <a:solidFill>
                            <a:srgbClr val="FF0000"/>
                          </a:solidFill>
                          <a:latin typeface="Calibri" panose="020F0502020204030204" pitchFamily="34" charset="0"/>
                          <a:ea typeface="+mn-ea"/>
                          <a:cs typeface="Calibri" panose="020F0502020204030204" pitchFamily="34" charset="0"/>
                        </a:rPr>
                        <a:t>.10.2024</a:t>
                      </a:r>
                      <a:r>
                        <a:rPr lang="ro-RO" altLang="en-US" sz="1450" i="1" kern="1200" dirty="0" smtClean="0">
                          <a:solidFill>
                            <a:srgbClr val="FF0000"/>
                          </a:solidFill>
                          <a:latin typeface="Calibri" panose="020F0502020204030204" pitchFamily="34" charset="0"/>
                          <a:ea typeface="+mn-ea"/>
                          <a:cs typeface="Calibri" panose="020F0502020204030204" pitchFamily="34" charset="0"/>
                        </a:rPr>
                        <a:t>)</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517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45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p>
                    <a:p>
                      <a:endParaRPr lang="ru-RU" sz="1450" dirty="0"/>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1600"/>
                        </a:spcAft>
                        <a:buClrTx/>
                        <a:buSzTx/>
                        <a:buFontTx/>
                        <a:buNone/>
                        <a:tabLst/>
                        <a:defRPr/>
                      </a:pPr>
                      <a:r>
                        <a:rPr lang="ro-RO" altLang="en-US" sz="1450" dirty="0" smtClean="0">
                          <a:latin typeface="Calibri" panose="020F0502020204030204" pitchFamily="34" charset="0"/>
                          <a:cs typeface="Calibri" panose="020F0502020204030204" pitchFamily="34" charset="0"/>
                        </a:rPr>
                        <a:t>Pct. 21 subpct. 2): </a:t>
                      </a:r>
                      <a:r>
                        <a:rPr lang="ro-RO" altLang="en-US" sz="1450" b="1" u="sng" dirty="0" smtClean="0">
                          <a:latin typeface="Calibri" panose="020F0502020204030204" pitchFamily="34" charset="0"/>
                          <a:cs typeface="Calibri" panose="020F0502020204030204" pitchFamily="34" charset="0"/>
                        </a:rPr>
                        <a:t>Bonitatea medie a solului, stabilită pentru republică, egală cu 65 de grade</a:t>
                      </a:r>
                      <a:r>
                        <a:rPr lang="ro-RO" altLang="en-US" sz="1450" dirty="0" smtClean="0">
                          <a:latin typeface="Calibri" panose="020F0502020204030204" pitchFamily="34" charset="0"/>
                          <a:cs typeface="Calibri" panose="020F0502020204030204" pitchFamily="34" charset="0"/>
                        </a:rPr>
                        <a:t> – pentru terenurile </a:t>
                      </a:r>
                      <a:r>
                        <a:rPr lang="ro-RO" altLang="en-US" sz="1450" smtClean="0">
                          <a:latin typeface="Calibri" panose="020F0502020204030204" pitchFamily="34" charset="0"/>
                          <a:cs typeface="Calibri" panose="020F0502020204030204" pitchFamily="34" charset="0"/>
                        </a:rPr>
                        <a:t>aferente construcțiilor</a:t>
                      </a:r>
                      <a:r>
                        <a:rPr lang="ro-RO" altLang="en-US" sz="1450" dirty="0" smtClean="0">
                          <a:latin typeface="Calibri" panose="020F0502020204030204" pitchFamily="34" charset="0"/>
                          <a:cs typeface="Calibri" panose="020F0502020204030204" pitchFamily="34" charset="0"/>
                        </a:rPr>
                        <a:t>, iar </a:t>
                      </a:r>
                      <a:r>
                        <a:rPr lang="ro-RO" altLang="en-US" sz="1450" b="1" u="sng" dirty="0" smtClean="0">
                          <a:latin typeface="Calibri" panose="020F0502020204030204" pitchFamily="34" charset="0"/>
                          <a:cs typeface="Calibri" panose="020F0502020204030204" pitchFamily="34" charset="0"/>
                        </a:rPr>
                        <a:t>pentru terenurile </a:t>
                      </a:r>
                      <a:r>
                        <a:rPr lang="ro-RO" altLang="en-US" sz="1450" b="1" u="sng" smtClean="0">
                          <a:latin typeface="Calibri" panose="020F0502020204030204" pitchFamily="34" charset="0"/>
                          <a:cs typeface="Calibri" panose="020F0502020204030204" pitchFamily="34" charset="0"/>
                        </a:rPr>
                        <a:t>cu destinație </a:t>
                      </a:r>
                      <a:r>
                        <a:rPr lang="ro-RO" altLang="en-US" sz="1450" b="1" u="sng" dirty="0" smtClean="0">
                          <a:latin typeface="Calibri" panose="020F0502020204030204" pitchFamily="34" charset="0"/>
                          <a:cs typeface="Calibri" panose="020F0502020204030204" pitchFamily="34" charset="0"/>
                        </a:rPr>
                        <a:t>agricolă</a:t>
                      </a:r>
                      <a:r>
                        <a:rPr lang="ro-RO" altLang="en-US" sz="1450" dirty="0" smtClean="0">
                          <a:latin typeface="Calibri" panose="020F0502020204030204" pitchFamily="34" charset="0"/>
                          <a:cs typeface="Calibri" panose="020F0502020204030204" pitchFamily="34" charset="0"/>
                        </a:rPr>
                        <a:t> </a:t>
                      </a:r>
                      <a:r>
                        <a:rPr lang="ro-RO" altLang="en-US" sz="1450" smtClean="0">
                          <a:latin typeface="Calibri" panose="020F0502020204030204" pitchFamily="34" charset="0"/>
                          <a:cs typeface="Calibri" panose="020F0502020204030204" pitchFamily="34" charset="0"/>
                        </a:rPr>
                        <a:t>aferente construcțiilor </a:t>
                      </a:r>
                      <a:r>
                        <a:rPr lang="ro-RO" altLang="en-US" sz="1450" dirty="0" smtClean="0">
                          <a:latin typeface="Calibri" panose="020F0502020204030204" pitchFamily="34" charset="0"/>
                          <a:cs typeface="Calibri" panose="020F0502020204030204" pitchFamily="34" charset="0"/>
                        </a:rPr>
                        <a:t>private, care se utilizează în scopuri agrare și agroindustriale, inclusiv atribuite în calitate de cotă valorică din patrimoniul întreprinderilor agricole prevăzute la pct. 2 din Regulament – </a:t>
                      </a:r>
                      <a:r>
                        <a:rPr lang="ro-RO" altLang="en-US" sz="1450" b="1" u="sng" dirty="0" smtClean="0">
                          <a:latin typeface="Calibri" panose="020F0502020204030204" pitchFamily="34" charset="0"/>
                          <a:cs typeface="Calibri" panose="020F0502020204030204" pitchFamily="34" charset="0"/>
                        </a:rPr>
                        <a:t>bonitatea medie a solului stabilită pentru orașul, satul (comuna)</a:t>
                      </a:r>
                      <a:r>
                        <a:rPr lang="ro-RO" altLang="en-US" sz="1450" dirty="0" smtClean="0">
                          <a:latin typeface="Calibri" panose="020F0502020204030204" pitchFamily="34" charset="0"/>
                          <a:cs typeface="Calibri" panose="020F0502020204030204" pitchFamily="34" charset="0"/>
                        </a:rPr>
                        <a:t> respectiv(ă) </a:t>
                      </a:r>
                      <a:r>
                        <a:rPr lang="ro-RO" altLang="en-US" sz="1450" b="1" u="sng" dirty="0" smtClean="0">
                          <a:latin typeface="Calibri" panose="020F0502020204030204" pitchFamily="34" charset="0"/>
                          <a:cs typeface="Calibri" panose="020F0502020204030204" pitchFamily="34" charset="0"/>
                        </a:rPr>
                        <a:t>sau, la cererea Cumpărătorului de teren, bonitatea solului poate fi stabilită pentru terenul respectiv din contul acestuia</a:t>
                      </a:r>
                      <a:r>
                        <a:rPr lang="ro-RO" altLang="en-US" sz="1450" dirty="0" smtClean="0">
                          <a:latin typeface="Calibri" panose="020F0502020204030204" pitchFamily="34" charset="0"/>
                          <a:cs typeface="Calibri" panose="020F0502020204030204" pitchFamily="34" charset="0"/>
                        </a:rPr>
                        <a:t>.</a:t>
                      </a:r>
                      <a:endParaRPr lang="ro-RO" altLang="en-US" sz="1450" i="1" kern="1200" dirty="0" smtClean="0">
                        <a:solidFill>
                          <a:schemeClr val="tx1"/>
                        </a:solidFill>
                        <a:latin typeface="Calibri" panose="020F0502020204030204" pitchFamily="34" charset="0"/>
                        <a:ea typeface="+mn-ea"/>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81296482"/>
                  </a:ext>
                </a:extLst>
              </a:tr>
              <a:tr h="548335">
                <a:tc>
                  <a:txBody>
                    <a:bodyPr/>
                    <a:lstStyle/>
                    <a:p>
                      <a:pPr marL="0" lvl="0" indent="0" algn="l" rtl="0">
                        <a:lnSpc>
                          <a:spcPct val="100000"/>
                        </a:lnSpc>
                        <a:spcBef>
                          <a:spcPts val="0"/>
                        </a:spcBef>
                        <a:spcAft>
                          <a:spcPts val="0"/>
                        </a:spcAft>
                        <a:buNone/>
                      </a:pPr>
                      <a:r>
                        <a:rPr lang="ro-RO" sz="145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45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4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1600"/>
                        </a:spcAft>
                        <a:buClrTx/>
                        <a:buSzTx/>
                        <a:buFontTx/>
                        <a:buNone/>
                        <a:tabLst/>
                        <a:defRPr/>
                      </a:pPr>
                      <a:r>
                        <a:rPr lang="ro-MD" sz="1450" b="0" i="0" kern="1200" dirty="0" smtClean="0">
                          <a:solidFill>
                            <a:schemeClr val="tx1"/>
                          </a:solidFill>
                          <a:effectLst/>
                          <a:latin typeface="Calibri" panose="020F0502020204030204" pitchFamily="34" charset="0"/>
                          <a:ea typeface="+mn-ea"/>
                          <a:cs typeface="Calibri" panose="020F0502020204030204" pitchFamily="34" charset="0"/>
                        </a:rPr>
                        <a:t>Regulamentul cu privire la vânzarea-cumpărarea terenurilor aferente, </a:t>
                      </a:r>
                      <a:r>
                        <a:rPr lang="ro-RO" altLang="en-US" sz="1450" kern="1200" dirty="0" smtClean="0">
                          <a:solidFill>
                            <a:schemeClr val="tx1"/>
                          </a:solidFill>
                          <a:latin typeface="Calibri" panose="020F0502020204030204" pitchFamily="34" charset="0"/>
                          <a:ea typeface="+mn-ea"/>
                          <a:cs typeface="Calibri" panose="020F0502020204030204" pitchFamily="34" charset="0"/>
                        </a:rPr>
                        <a:t>aprobat prin Hotărârea Guvernului nr. 91/2019 </a:t>
                      </a:r>
                      <a:r>
                        <a:rPr lang="ro-RO" altLang="en-US" sz="1450" i="1" kern="1200" dirty="0" smtClean="0">
                          <a:solidFill>
                            <a:srgbClr val="FF0000"/>
                          </a:solidFill>
                          <a:latin typeface="Calibri" panose="020F0502020204030204" pitchFamily="34" charset="0"/>
                          <a:ea typeface="+mn-ea"/>
                          <a:cs typeface="Calibri" panose="020F0502020204030204" pitchFamily="34" charset="0"/>
                        </a:rPr>
                        <a:t>(</a:t>
                      </a:r>
                      <a:r>
                        <a:rPr lang="ro-MD" sz="1450" i="1" kern="1200" dirty="0" smtClean="0">
                          <a:solidFill>
                            <a:srgbClr val="FF0000"/>
                          </a:solidFill>
                          <a:latin typeface="Calibri" panose="020F0502020204030204" pitchFamily="34" charset="0"/>
                          <a:ea typeface="+mn-ea"/>
                          <a:cs typeface="Calibri" panose="020F0502020204030204" pitchFamily="34" charset="0"/>
                        </a:rPr>
                        <a:t>în vigoare începând cu 11.10.2024</a:t>
                      </a:r>
                      <a:r>
                        <a:rPr lang="ro-RO" altLang="en-US" sz="1450" i="1" kern="1200" dirty="0" smtClean="0">
                          <a:solidFill>
                            <a:srgbClr val="FF0000"/>
                          </a:solidFill>
                          <a:latin typeface="Calibri" panose="020F0502020204030204" pitchFamily="34" charset="0"/>
                          <a:ea typeface="+mn-ea"/>
                          <a:cs typeface="Calibri" panose="020F0502020204030204" pitchFamily="34" charset="0"/>
                        </a:rPr>
                        <a:t>)</a:t>
                      </a:r>
                      <a:endParaRPr lang="ro-RO" sz="1450" i="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4178283938"/>
                  </a:ext>
                </a:extLst>
              </a:tr>
              <a:tr h="1517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45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r>
                        <a:rPr lang="ro-RO" sz="1450" kern="1200" dirty="0" smtClean="0">
                          <a:solidFill>
                            <a:schemeClr val="tx1"/>
                          </a:solidFill>
                          <a:latin typeface="Calibri" panose="020F0502020204030204" pitchFamily="34" charset="0"/>
                          <a:ea typeface="+mn-ea"/>
                          <a:cs typeface="Calibri" panose="020F0502020204030204" pitchFamily="34" charset="0"/>
                        </a:rPr>
                        <a:t>Pct. 25 subpct. 2): </a:t>
                      </a:r>
                      <a:r>
                        <a:rPr lang="ro-RO" sz="1450" b="1" u="sng" kern="1200" dirty="0" smtClean="0">
                          <a:solidFill>
                            <a:schemeClr val="tx1"/>
                          </a:solidFill>
                          <a:latin typeface="Calibri" panose="020F0502020204030204" pitchFamily="34" charset="0"/>
                          <a:ea typeface="+mn-ea"/>
                          <a:cs typeface="Calibri" panose="020F0502020204030204" pitchFamily="34" charset="0"/>
                        </a:rPr>
                        <a:t>B</a:t>
                      </a:r>
                      <a:r>
                        <a:rPr lang="ro-MD" sz="1450" b="1" u="sng" kern="1200" dirty="0" smtClean="0">
                          <a:solidFill>
                            <a:schemeClr val="tx1"/>
                          </a:solidFill>
                          <a:latin typeface="Calibri" panose="020F0502020204030204" pitchFamily="34" charset="0"/>
                          <a:ea typeface="+mn-ea"/>
                          <a:cs typeface="Calibri" panose="020F0502020204030204" pitchFamily="34" charset="0"/>
                        </a:rPr>
                        <a:t>onitatea medie a solului, stabilită pentru Republica Moldova, egală cu 65 de grade</a:t>
                      </a:r>
                      <a:r>
                        <a:rPr lang="ro-MD" sz="1450" kern="1200" dirty="0" smtClean="0">
                          <a:solidFill>
                            <a:schemeClr val="tx1"/>
                          </a:solidFill>
                          <a:latin typeface="Calibri" panose="020F0502020204030204" pitchFamily="34" charset="0"/>
                          <a:ea typeface="+mn-ea"/>
                          <a:cs typeface="Calibri" panose="020F0502020204030204" pitchFamily="34" charset="0"/>
                        </a:rPr>
                        <a:t> – pentru terenurile </a:t>
                      </a:r>
                      <a:r>
                        <a:rPr lang="ro-MD" sz="1450" kern="1200" smtClean="0">
                          <a:solidFill>
                            <a:schemeClr val="tx1"/>
                          </a:solidFill>
                          <a:latin typeface="Calibri" panose="020F0502020204030204" pitchFamily="34" charset="0"/>
                          <a:ea typeface="+mn-ea"/>
                          <a:cs typeface="Calibri" panose="020F0502020204030204" pitchFamily="34" charset="0"/>
                        </a:rPr>
                        <a:t>aferente construcțiilor </a:t>
                      </a:r>
                      <a:r>
                        <a:rPr lang="ro-MD" sz="1450" kern="1200" dirty="0" smtClean="0">
                          <a:solidFill>
                            <a:schemeClr val="tx1"/>
                          </a:solidFill>
                          <a:latin typeface="Calibri" panose="020F0502020204030204" pitchFamily="34" charset="0"/>
                          <a:ea typeface="+mn-ea"/>
                          <a:cs typeface="Calibri" panose="020F0502020204030204" pitchFamily="34" charset="0"/>
                        </a:rPr>
                        <a:t>private, iar </a:t>
                      </a:r>
                      <a:r>
                        <a:rPr lang="ro-MD" sz="1450" b="1" u="sng" kern="1200" dirty="0" smtClean="0">
                          <a:solidFill>
                            <a:schemeClr val="tx1"/>
                          </a:solidFill>
                          <a:latin typeface="Calibri" panose="020F0502020204030204" pitchFamily="34" charset="0"/>
                          <a:ea typeface="+mn-ea"/>
                          <a:cs typeface="Calibri" panose="020F0502020204030204" pitchFamily="34" charset="0"/>
                        </a:rPr>
                        <a:t>pentru terenurile </a:t>
                      </a:r>
                      <a:r>
                        <a:rPr lang="ro-MD" sz="1450" b="1" u="sng" kern="1200" smtClean="0">
                          <a:solidFill>
                            <a:schemeClr val="tx1"/>
                          </a:solidFill>
                          <a:latin typeface="Calibri" panose="020F0502020204030204" pitchFamily="34" charset="0"/>
                          <a:ea typeface="+mn-ea"/>
                          <a:cs typeface="Calibri" panose="020F0502020204030204" pitchFamily="34" charset="0"/>
                        </a:rPr>
                        <a:t>cu destinație </a:t>
                      </a:r>
                      <a:r>
                        <a:rPr lang="ro-MD" sz="1450" b="1" u="sng" kern="1200" dirty="0" smtClean="0">
                          <a:solidFill>
                            <a:schemeClr val="tx1"/>
                          </a:solidFill>
                          <a:latin typeface="Calibri" panose="020F0502020204030204" pitchFamily="34" charset="0"/>
                          <a:ea typeface="+mn-ea"/>
                          <a:cs typeface="Calibri" panose="020F0502020204030204" pitchFamily="34" charset="0"/>
                        </a:rPr>
                        <a:t>agricolă</a:t>
                      </a:r>
                      <a:r>
                        <a:rPr lang="ro-MD" sz="1450" kern="1200" dirty="0" smtClean="0">
                          <a:solidFill>
                            <a:schemeClr val="tx1"/>
                          </a:solidFill>
                          <a:latin typeface="Calibri" panose="020F0502020204030204" pitchFamily="34" charset="0"/>
                          <a:ea typeface="+mn-ea"/>
                          <a:cs typeface="Calibri" panose="020F0502020204030204" pitchFamily="34" charset="0"/>
                        </a:rPr>
                        <a:t> </a:t>
                      </a:r>
                      <a:r>
                        <a:rPr lang="ro-MD" sz="1450" kern="1200" smtClean="0">
                          <a:solidFill>
                            <a:schemeClr val="tx1"/>
                          </a:solidFill>
                          <a:latin typeface="Calibri" panose="020F0502020204030204" pitchFamily="34" charset="0"/>
                          <a:ea typeface="+mn-ea"/>
                          <a:cs typeface="Calibri" panose="020F0502020204030204" pitchFamily="34" charset="0"/>
                        </a:rPr>
                        <a:t>aferente construcțiilor </a:t>
                      </a:r>
                      <a:r>
                        <a:rPr lang="ro-MD" sz="1450" kern="1200" dirty="0" smtClean="0">
                          <a:solidFill>
                            <a:schemeClr val="tx1"/>
                          </a:solidFill>
                          <a:latin typeface="Calibri" panose="020F0502020204030204" pitchFamily="34" charset="0"/>
                          <a:ea typeface="+mn-ea"/>
                          <a:cs typeface="Calibri" panose="020F0502020204030204" pitchFamily="34" charset="0"/>
                        </a:rPr>
                        <a:t>private, care se utilizează în scopuri agrare și agroindustriale, inclusiv atribuite în calitate de cotă valorică din patrimoniul întreprinderilor agricole – </a:t>
                      </a:r>
                      <a:r>
                        <a:rPr lang="ro-MD" sz="1450" b="1" u="sng" kern="1200" dirty="0" smtClean="0">
                          <a:solidFill>
                            <a:schemeClr val="tx1"/>
                          </a:solidFill>
                          <a:latin typeface="Calibri" panose="020F0502020204030204" pitchFamily="34" charset="0"/>
                          <a:ea typeface="+mn-ea"/>
                          <a:cs typeface="Calibri" panose="020F0502020204030204" pitchFamily="34" charset="0"/>
                        </a:rPr>
                        <a:t>bonitatea medie a solului stabilită pentru orașul, satul (comuna)</a:t>
                      </a:r>
                      <a:r>
                        <a:rPr lang="ro-MD" sz="1450" kern="1200" dirty="0" smtClean="0">
                          <a:solidFill>
                            <a:schemeClr val="tx1"/>
                          </a:solidFill>
                          <a:latin typeface="Calibri" panose="020F0502020204030204" pitchFamily="34" charset="0"/>
                          <a:ea typeface="+mn-ea"/>
                          <a:cs typeface="Calibri" panose="020F0502020204030204" pitchFamily="34" charset="0"/>
                        </a:rPr>
                        <a:t> respectiv(ă) </a:t>
                      </a:r>
                      <a:r>
                        <a:rPr lang="ro-MD" sz="1450" b="1" u="sng" kern="1200" dirty="0" smtClean="0">
                          <a:solidFill>
                            <a:schemeClr val="tx1"/>
                          </a:solidFill>
                          <a:latin typeface="Calibri" panose="020F0502020204030204" pitchFamily="34" charset="0"/>
                          <a:ea typeface="+mn-ea"/>
                          <a:cs typeface="Calibri" panose="020F0502020204030204" pitchFamily="34" charset="0"/>
                        </a:rPr>
                        <a:t>sau, la cererea cumpărătorului, bonitatea solului poate fi stabilită pentru terenul respectiv din contul acestuia</a:t>
                      </a:r>
                      <a:r>
                        <a:rPr lang="ro-MD" sz="1450" b="0" u="none" kern="1200" dirty="0" smtClean="0">
                          <a:solidFill>
                            <a:schemeClr val="tx1"/>
                          </a:solidFill>
                          <a:latin typeface="Calibri" panose="020F0502020204030204" pitchFamily="34" charset="0"/>
                          <a:ea typeface="+mn-ea"/>
                          <a:cs typeface="Calibri" panose="020F0502020204030204" pitchFamily="34" charset="0"/>
                        </a:rPr>
                        <a:t>.</a:t>
                      </a:r>
                      <a:endParaRPr lang="ru-RU" sz="1450" b="1" u="sng" kern="1200" dirty="0">
                        <a:solidFill>
                          <a:schemeClr val="tx1"/>
                        </a:solidFill>
                        <a:latin typeface="Calibri" panose="020F0502020204030204" pitchFamily="34" charset="0"/>
                        <a:ea typeface="+mn-ea"/>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789690177"/>
                  </a:ext>
                </a:extLst>
              </a:tr>
              <a:tr h="361465">
                <a:tc>
                  <a:txBody>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lang="ro-RO" sz="145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45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1600"/>
                        </a:spcAft>
                        <a:buClrTx/>
                        <a:buSzTx/>
                        <a:buFontTx/>
                        <a:buNone/>
                        <a:tabLst/>
                        <a:defRPr/>
                      </a:pPr>
                      <a:r>
                        <a:rPr lang="ro-RO" sz="1450" kern="1200" dirty="0" smtClean="0">
                          <a:solidFill>
                            <a:schemeClr val="tx1"/>
                          </a:solidFill>
                          <a:latin typeface="Calibri" panose="020F0502020204030204" pitchFamily="34" charset="0"/>
                          <a:ea typeface="+mn-ea"/>
                          <a:cs typeface="Calibri" panose="020F0502020204030204" pitchFamily="34" charset="0"/>
                          <a:sym typeface="Nunito Sans Medium"/>
                        </a:rPr>
                        <a:t>Inițierea proceselor de recuperare a plăților diminuate, fie pe </a:t>
                      </a:r>
                      <a:r>
                        <a:rPr lang="ro-RO" sz="1450" kern="1200" baseline="0" dirty="0" smtClean="0">
                          <a:solidFill>
                            <a:schemeClr val="tx1"/>
                          </a:solidFill>
                          <a:latin typeface="Calibri" panose="020F0502020204030204" pitchFamily="34" charset="0"/>
                          <a:ea typeface="+mn-ea"/>
                          <a:cs typeface="Calibri" panose="020F0502020204030204" pitchFamily="34" charset="0"/>
                          <a:sym typeface="Nunito Sans Medium"/>
                        </a:rPr>
                        <a:t>cale amicală, fie pe cale judiciară.</a:t>
                      </a:r>
                      <a:endParaRPr lang="ro-RO" sz="145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52400" y="12240"/>
            <a:ext cx="8839200" cy="90838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oogle Shape;274;p29"/>
          <p:cNvGraphicFramePr/>
          <p:nvPr>
            <p:extLst>
              <p:ext uri="{D42A27DB-BD31-4B8C-83A1-F6EECF244321}">
                <p14:modId xmlns:p14="http://schemas.microsoft.com/office/powerpoint/2010/main" val="2310359358"/>
              </p:ext>
            </p:extLst>
          </p:nvPr>
        </p:nvGraphicFramePr>
        <p:xfrm>
          <a:off x="152400" y="920623"/>
          <a:ext cx="8839200" cy="5859981"/>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241869">
                <a:tc>
                  <a:txBody>
                    <a:bodyPr/>
                    <a:lstStyle/>
                    <a:p>
                      <a:pPr marL="0" lvl="0" indent="0" algn="l" rtl="0">
                        <a:lnSpc>
                          <a:spcPct val="115000"/>
                        </a:lnSpc>
                        <a:spcBef>
                          <a:spcPts val="0"/>
                        </a:spcBef>
                        <a:spcAft>
                          <a:spcPts val="0"/>
                        </a:spcAft>
                        <a:buNone/>
                      </a:pPr>
                      <a:r>
                        <a:rPr lang="ro-RO" sz="135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3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350" b="1" dirty="0" smtClean="0">
                          <a:solidFill>
                            <a:srgbClr val="FF0000"/>
                          </a:solidFill>
                          <a:latin typeface="Calibri" panose="020F0502020204030204" pitchFamily="34" charset="0"/>
                          <a:cs typeface="Calibri" panose="020F0502020204030204" pitchFamily="34" charset="0"/>
                        </a:rPr>
                        <a:t>3.4. La vânzarea-cumpărarea terenurilor, se determină </a:t>
                      </a:r>
                      <a:r>
                        <a:rPr lang="ro-RO" altLang="en-US" sz="1350" b="1" smtClean="0">
                          <a:solidFill>
                            <a:srgbClr val="FF0000"/>
                          </a:solidFill>
                          <a:latin typeface="Calibri" panose="020F0502020204030204" pitchFamily="34" charset="0"/>
                          <a:cs typeface="Calibri" panose="020F0502020204030204" pitchFamily="34" charset="0"/>
                        </a:rPr>
                        <a:t>eronat prețul </a:t>
                      </a:r>
                      <a:r>
                        <a:rPr lang="ro-RO" altLang="en-US" sz="1350" b="1" dirty="0" smtClean="0">
                          <a:solidFill>
                            <a:srgbClr val="FF0000"/>
                          </a:solidFill>
                          <a:latin typeface="Calibri" panose="020F0502020204030204" pitchFamily="34" charset="0"/>
                          <a:cs typeface="Calibri" panose="020F0502020204030204" pitchFamily="34" charset="0"/>
                        </a:rPr>
                        <a:t>normativ al terenului, </a:t>
                      </a:r>
                      <a:r>
                        <a:rPr lang="ro-RO" altLang="en-US" sz="1350" b="1" smtClean="0">
                          <a:solidFill>
                            <a:srgbClr val="FF0000"/>
                          </a:solidFill>
                          <a:latin typeface="Calibri" panose="020F0502020204030204" pitchFamily="34" charset="0"/>
                          <a:cs typeface="Calibri" panose="020F0502020204030204" pitchFamily="34" charset="0"/>
                        </a:rPr>
                        <a:t>inclusiv coeficienții </a:t>
                      </a:r>
                      <a:r>
                        <a:rPr lang="ro-RO" altLang="en-US" sz="1350" b="1" dirty="0" smtClean="0">
                          <a:solidFill>
                            <a:srgbClr val="FF0000"/>
                          </a:solidFill>
                          <a:latin typeface="Calibri" panose="020F0502020204030204" pitchFamily="34" charset="0"/>
                          <a:cs typeface="Calibri" panose="020F0502020204030204" pitchFamily="34" charset="0"/>
                        </a:rPr>
                        <a:t>de amplasare și amenajare inginerească.</a:t>
                      </a:r>
                      <a:endParaRPr lang="pt-BR" sz="135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237647">
                <a:tc>
                  <a:txBody>
                    <a:bodyPr/>
                    <a:lstStyle/>
                    <a:p>
                      <a:pPr marL="0" lvl="0" indent="0" algn="l" rtl="0">
                        <a:lnSpc>
                          <a:spcPct val="115000"/>
                        </a:lnSpc>
                        <a:spcBef>
                          <a:spcPts val="0"/>
                        </a:spcBef>
                        <a:spcAft>
                          <a:spcPts val="0"/>
                        </a:spcAft>
                        <a:buNone/>
                      </a:pPr>
                      <a:r>
                        <a:rPr lang="ro-RO" sz="135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35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3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altLang="en-US" sz="1350" b="0" kern="1200" dirty="0" smtClean="0">
                          <a:solidFill>
                            <a:schemeClr val="tx1"/>
                          </a:solidFill>
                          <a:latin typeface="Calibri" panose="020F0502020204030204" pitchFamily="34" charset="0"/>
                          <a:ea typeface="+mn-ea"/>
                          <a:cs typeface="Calibri" panose="020F0502020204030204" pitchFamily="34" charset="0"/>
                        </a:rPr>
                        <a:t>Anexele nr. 2 și 4 la Regulamentul cu privire la vânzarea-cumpărarea și locațiunea/arenda terenurilor aferente, aprobat prin Hotărârea Guvernului nr. 1428/2008 </a:t>
                      </a:r>
                      <a:r>
                        <a:rPr lang="ro-RO" altLang="en-US" sz="1350" i="1" kern="1200" dirty="0" smtClean="0">
                          <a:solidFill>
                            <a:srgbClr val="FF0000"/>
                          </a:solidFill>
                          <a:latin typeface="Calibri" panose="020F0502020204030204" pitchFamily="34" charset="0"/>
                          <a:ea typeface="+mn-ea"/>
                          <a:cs typeface="Calibri" panose="020F0502020204030204" pitchFamily="34" charset="0"/>
                        </a:rPr>
                        <a:t>(</a:t>
                      </a:r>
                      <a:r>
                        <a:rPr lang="ro-MD" sz="1350" i="1" kern="1200" dirty="0" smtClean="0">
                          <a:solidFill>
                            <a:srgbClr val="FF0000"/>
                          </a:solidFill>
                          <a:latin typeface="Calibri" panose="020F0502020204030204" pitchFamily="34" charset="0"/>
                          <a:ea typeface="+mn-ea"/>
                          <a:cs typeface="Calibri" panose="020F0502020204030204" pitchFamily="34" charset="0"/>
                        </a:rPr>
                        <a:t>în vigoare până la 1</a:t>
                      </a:r>
                      <a:r>
                        <a:rPr lang="en-US" sz="1350" i="1" kern="1200" dirty="0" smtClean="0">
                          <a:solidFill>
                            <a:srgbClr val="FF0000"/>
                          </a:solidFill>
                          <a:latin typeface="Calibri" panose="020F0502020204030204" pitchFamily="34" charset="0"/>
                          <a:ea typeface="+mn-ea"/>
                          <a:cs typeface="Calibri" panose="020F0502020204030204" pitchFamily="34" charset="0"/>
                        </a:rPr>
                        <a:t>0</a:t>
                      </a:r>
                      <a:r>
                        <a:rPr lang="ro-MD" sz="1350" i="1" kern="1200" dirty="0" smtClean="0">
                          <a:solidFill>
                            <a:srgbClr val="FF0000"/>
                          </a:solidFill>
                          <a:latin typeface="Calibri" panose="020F0502020204030204" pitchFamily="34" charset="0"/>
                          <a:ea typeface="+mn-ea"/>
                          <a:cs typeface="Calibri" panose="020F0502020204030204" pitchFamily="34" charset="0"/>
                        </a:rPr>
                        <a:t>.10.2024</a:t>
                      </a:r>
                      <a:r>
                        <a:rPr lang="ro-RO" altLang="en-US" sz="1350" i="1" kern="1200" dirty="0" smtClean="0">
                          <a:solidFill>
                            <a:srgbClr val="FF0000"/>
                          </a:solidFill>
                          <a:latin typeface="Calibri" panose="020F0502020204030204" pitchFamily="34" charset="0"/>
                          <a:ea typeface="+mn-ea"/>
                          <a:cs typeface="Calibri" panose="020F0502020204030204" pitchFamily="34" charset="0"/>
                        </a:rPr>
                        <a:t>)</a:t>
                      </a:r>
                      <a:endParaRPr lang="ro-RO" sz="1350" b="0"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091117">
                <a:tc>
                  <a:txBody>
                    <a:bodyPr/>
                    <a:lstStyle/>
                    <a:p>
                      <a:pPr marL="0" lvl="0" indent="0" algn="l" rtl="0">
                        <a:lnSpc>
                          <a:spcPct val="115000"/>
                        </a:lnSpc>
                        <a:spcBef>
                          <a:spcPts val="0"/>
                        </a:spcBef>
                        <a:spcAft>
                          <a:spcPts val="0"/>
                        </a:spcAft>
                        <a:buNone/>
                      </a:pPr>
                      <a:r>
                        <a:rPr lang="ro-RO" sz="135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3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lnSpc>
                          <a:spcPct val="100000"/>
                        </a:lnSpc>
                        <a:spcBef>
                          <a:spcPts val="0"/>
                        </a:spcBef>
                        <a:spcAft>
                          <a:spcPts val="0"/>
                        </a:spcAft>
                        <a:buFontTx/>
                        <a:buNone/>
                      </a:pPr>
                      <a:r>
                        <a:rPr lang="ro-RO" altLang="ro-RO" sz="1350" b="1" u="sng" smtClean="0">
                          <a:latin typeface="Calibri" panose="020F0502020204030204" pitchFamily="34" charset="0"/>
                          <a:cs typeface="Calibri" panose="020F0502020204030204" pitchFamily="34" charset="0"/>
                        </a:rPr>
                        <a:t>Prețul </a:t>
                      </a:r>
                      <a:r>
                        <a:rPr lang="ro-RO" altLang="ro-RO" sz="1350" b="1" u="sng" dirty="0" smtClean="0">
                          <a:latin typeface="Calibri" panose="020F0502020204030204" pitchFamily="34" charset="0"/>
                          <a:cs typeface="Calibri" panose="020F0502020204030204" pitchFamily="34" charset="0"/>
                        </a:rPr>
                        <a:t>normativ al terenului se calculează </a:t>
                      </a:r>
                      <a:r>
                        <a:rPr lang="ro-RO" altLang="ro-RO" sz="1350" b="1" u="sng" smtClean="0">
                          <a:latin typeface="Calibri" panose="020F0502020204030204" pitchFamily="34" charset="0"/>
                          <a:cs typeface="Calibri" panose="020F0502020204030204" pitchFamily="34" charset="0"/>
                        </a:rPr>
                        <a:t>prin înmulțirea</a:t>
                      </a:r>
                      <a:r>
                        <a:rPr lang="ro-RO" altLang="ro-RO" sz="1350" smtClean="0">
                          <a:latin typeface="Calibri" panose="020F0502020204030204" pitchFamily="34" charset="0"/>
                          <a:cs typeface="Calibri" panose="020F0502020204030204" pitchFamily="34" charset="0"/>
                        </a:rPr>
                        <a:t> suprafeței, bonității</a:t>
                      </a:r>
                      <a:r>
                        <a:rPr lang="ro-RO" altLang="ro-RO" sz="1350" dirty="0" smtClean="0">
                          <a:latin typeface="Calibri" panose="020F0502020204030204" pitchFamily="34" charset="0"/>
                          <a:cs typeface="Calibri" panose="020F0502020204030204" pitchFamily="34" charset="0"/>
                        </a:rPr>
                        <a:t>, tarifului pentru o unitate grad-hectar, coeficientului prevăzut în Nota din anexa la Legea nr. 1308/1997 și coeficientului aplicat </a:t>
                      </a:r>
                      <a:r>
                        <a:rPr lang="ro-RO" altLang="ro-RO" sz="1350" smtClean="0">
                          <a:latin typeface="Calibri" panose="020F0502020204030204" pitchFamily="34" charset="0"/>
                          <a:cs typeface="Calibri" panose="020F0502020204030204" pitchFamily="34" charset="0"/>
                        </a:rPr>
                        <a:t>în funcție </a:t>
                      </a:r>
                      <a:r>
                        <a:rPr lang="ro-RO" altLang="ro-RO" sz="1350" dirty="0" smtClean="0">
                          <a:latin typeface="Calibri" panose="020F0502020204030204" pitchFamily="34" charset="0"/>
                          <a:cs typeface="Calibri" panose="020F0502020204030204" pitchFamily="34" charset="0"/>
                        </a:rPr>
                        <a:t>de amplasarea și amenajarea inginerească.</a:t>
                      </a:r>
                      <a:endParaRPr lang="ro-RO" altLang="en-US" sz="1350" dirty="0" smtClean="0">
                        <a:latin typeface="Calibri" panose="020F0502020204030204" pitchFamily="34" charset="0"/>
                        <a:cs typeface="Calibri" panose="020F0502020204030204" pitchFamily="34" charset="0"/>
                      </a:endParaRPr>
                    </a:p>
                    <a:p>
                      <a:pPr algn="l">
                        <a:lnSpc>
                          <a:spcPct val="100000"/>
                        </a:lnSpc>
                        <a:spcBef>
                          <a:spcPts val="0"/>
                        </a:spcBef>
                        <a:spcAft>
                          <a:spcPts val="0"/>
                        </a:spcAft>
                        <a:buFontTx/>
                        <a:buNone/>
                      </a:pPr>
                      <a:r>
                        <a:rPr lang="ro-RO" altLang="en-US" sz="1350" b="1" u="sng" dirty="0" smtClean="0">
                          <a:latin typeface="Calibri" panose="020F0502020204030204" pitchFamily="34" charset="0"/>
                          <a:cs typeface="Calibri" panose="020F0502020204030204" pitchFamily="34" charset="0"/>
                        </a:rPr>
                        <a:t>Coeficientul aplicat </a:t>
                      </a:r>
                      <a:r>
                        <a:rPr lang="ro-RO" altLang="en-US" sz="1350" b="1" u="sng" smtClean="0">
                          <a:latin typeface="Calibri" panose="020F0502020204030204" pitchFamily="34" charset="0"/>
                          <a:cs typeface="Calibri" panose="020F0502020204030204" pitchFamily="34" charset="0"/>
                        </a:rPr>
                        <a:t>în funcție </a:t>
                      </a:r>
                      <a:r>
                        <a:rPr lang="ro-RO" altLang="en-US" sz="1350" b="1" u="sng" dirty="0" smtClean="0">
                          <a:latin typeface="Calibri" panose="020F0502020204030204" pitchFamily="34" charset="0"/>
                          <a:cs typeface="Calibri" panose="020F0502020204030204" pitchFamily="34" charset="0"/>
                        </a:rPr>
                        <a:t>de amplasarea și amenajarea inginerească variază de la 1,00 la 1,80 </a:t>
                      </a:r>
                      <a:r>
                        <a:rPr lang="ro-RO" altLang="en-US" sz="1350" b="1" u="sng" smtClean="0">
                          <a:latin typeface="Calibri" panose="020F0502020204030204" pitchFamily="34" charset="0"/>
                          <a:cs typeface="Calibri" panose="020F0502020204030204" pitchFamily="34" charset="0"/>
                        </a:rPr>
                        <a:t>în dependență </a:t>
                      </a:r>
                      <a:r>
                        <a:rPr lang="ro-RO" altLang="en-US" sz="1350" b="1" u="sng" dirty="0" smtClean="0">
                          <a:latin typeface="Calibri" panose="020F0502020204030204" pitchFamily="34" charset="0"/>
                          <a:cs typeface="Calibri" panose="020F0502020204030204" pitchFamily="34" charset="0"/>
                        </a:rPr>
                        <a:t>de:</a:t>
                      </a:r>
                    </a:p>
                    <a:p>
                      <a:pPr>
                        <a:lnSpc>
                          <a:spcPct val="100000"/>
                        </a:lnSpc>
                        <a:spcBef>
                          <a:spcPts val="0"/>
                        </a:spcBef>
                        <a:spcAft>
                          <a:spcPts val="0"/>
                        </a:spcAft>
                        <a:buFont typeface="Wingdings" panose="05000000000000000000" pitchFamily="2" charset="2"/>
                        <a:buChar char="q"/>
                      </a:pPr>
                      <a:r>
                        <a:rPr lang="ro-RO" altLang="en-US" sz="1350" dirty="0" smtClean="0">
                          <a:latin typeface="Calibri" panose="020F0502020204030204" pitchFamily="34" charset="0"/>
                          <a:cs typeface="Calibri" panose="020F0502020204030204" pitchFamily="34" charset="0"/>
                        </a:rPr>
                        <a:t>amplasare: centru / partea centrală / suburbie;</a:t>
                      </a:r>
                    </a:p>
                    <a:p>
                      <a:pPr>
                        <a:lnSpc>
                          <a:spcPct val="100000"/>
                        </a:lnSpc>
                        <a:spcBef>
                          <a:spcPts val="0"/>
                        </a:spcBef>
                        <a:spcAft>
                          <a:spcPts val="0"/>
                        </a:spcAft>
                        <a:buFont typeface="Wingdings" panose="05000000000000000000" pitchFamily="2" charset="2"/>
                        <a:buChar char="q"/>
                      </a:pPr>
                      <a:r>
                        <a:rPr lang="ro-RO" altLang="en-US" sz="1350" dirty="0" smtClean="0">
                          <a:latin typeface="Calibri" panose="020F0502020204030204" pitchFamily="34" charset="0"/>
                          <a:cs typeface="Calibri" panose="020F0502020204030204" pitchFamily="34" charset="0"/>
                        </a:rPr>
                        <a:t>amenajarea inginerească (terenul este asigurat cu): </a:t>
                      </a:r>
                      <a:r>
                        <a:rPr lang="vi-VN" altLang="en-US" sz="1350" dirty="0" smtClean="0">
                          <a:latin typeface="Calibri" panose="020F0502020204030204" pitchFamily="34" charset="0"/>
                          <a:cs typeface="Calibri" panose="020F0502020204030204" pitchFamily="34" charset="0"/>
                        </a:rPr>
                        <a:t>electricitate</a:t>
                      </a:r>
                      <a:r>
                        <a:rPr lang="ro-RO" altLang="en-US" sz="1350" dirty="0" smtClean="0">
                          <a:latin typeface="Calibri" panose="020F0502020204030204" pitchFamily="34" charset="0"/>
                          <a:cs typeface="Calibri" panose="020F0502020204030204" pitchFamily="34" charset="0"/>
                        </a:rPr>
                        <a:t> /</a:t>
                      </a:r>
                      <a:r>
                        <a:rPr lang="vi-VN" altLang="en-US" sz="1350" dirty="0" smtClean="0">
                          <a:latin typeface="Calibri" panose="020F0502020204030204" pitchFamily="34" charset="0"/>
                          <a:cs typeface="Calibri" panose="020F0502020204030204" pitchFamily="34" charset="0"/>
                        </a:rPr>
                        <a:t> apă</a:t>
                      </a:r>
                      <a:r>
                        <a:rPr lang="ro-RO" altLang="en-US" sz="1350" dirty="0" smtClean="0">
                          <a:latin typeface="Calibri" panose="020F0502020204030204" pitchFamily="34" charset="0"/>
                          <a:cs typeface="Calibri" panose="020F0502020204030204" pitchFamily="34" charset="0"/>
                        </a:rPr>
                        <a:t> / </a:t>
                      </a:r>
                      <a:r>
                        <a:rPr lang="vi-VN" altLang="en-US" sz="1350" dirty="0" smtClean="0">
                          <a:latin typeface="Calibri" panose="020F0502020204030204" pitchFamily="34" charset="0"/>
                          <a:cs typeface="Calibri" panose="020F0502020204030204" pitchFamily="34" charset="0"/>
                        </a:rPr>
                        <a:t>canalizare </a:t>
                      </a:r>
                      <a:r>
                        <a:rPr lang="ro-RO" altLang="en-US" sz="1350" dirty="0" smtClean="0">
                          <a:latin typeface="Calibri" panose="020F0502020204030204" pitchFamily="34" charset="0"/>
                          <a:cs typeface="Calibri" panose="020F0502020204030204" pitchFamily="34" charset="0"/>
                        </a:rPr>
                        <a:t>/ </a:t>
                      </a:r>
                      <a:r>
                        <a:rPr lang="vi-VN" altLang="en-US" sz="1350" dirty="0" smtClean="0">
                          <a:latin typeface="Calibri" panose="020F0502020204030204" pitchFamily="34" charset="0"/>
                          <a:cs typeface="Calibri" panose="020F0502020204030204" pitchFamily="34" charset="0"/>
                        </a:rPr>
                        <a:t>căi de acces cu îmbrăcăminte rutieră artificial</a:t>
                      </a:r>
                      <a:r>
                        <a:rPr lang="ro-RO" altLang="en-US" sz="1350" dirty="0" smtClean="0">
                          <a:latin typeface="Calibri" panose="020F0502020204030204" pitchFamily="34" charset="0"/>
                          <a:cs typeface="Calibri" panose="020F0502020204030204" pitchFamily="34" charset="0"/>
                        </a:rPr>
                        <a:t>ă.</a:t>
                      </a:r>
                      <a:endParaRPr lang="ro-RO" sz="135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35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35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35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nSpc>
                          <a:spcPct val="100000"/>
                        </a:lnSpc>
                        <a:spcBef>
                          <a:spcPts val="0"/>
                        </a:spcBef>
                        <a:spcAft>
                          <a:spcPts val="0"/>
                        </a:spcAft>
                      </a:pPr>
                      <a:r>
                        <a:rPr lang="ro-RO" altLang="en-US" sz="1350" b="0" kern="1200" dirty="0" smtClean="0">
                          <a:solidFill>
                            <a:schemeClr val="tx1"/>
                          </a:solidFill>
                          <a:latin typeface="Calibri" panose="020F0502020204030204" pitchFamily="34" charset="0"/>
                          <a:ea typeface="+mn-ea"/>
                          <a:cs typeface="Calibri" panose="020F0502020204030204" pitchFamily="34" charset="0"/>
                        </a:rPr>
                        <a:t>Anexele nr. 2 și 4 la Regulamentul </a:t>
                      </a:r>
                      <a:r>
                        <a:rPr lang="ro-RO" sz="1350" b="0" kern="1200" dirty="0" smtClean="0">
                          <a:solidFill>
                            <a:schemeClr val="tx1"/>
                          </a:solidFill>
                          <a:latin typeface="Calibri" panose="020F0502020204030204" pitchFamily="34" charset="0"/>
                          <a:ea typeface="+mn-ea"/>
                          <a:cs typeface="Calibri" panose="020F0502020204030204" pitchFamily="34" charset="0"/>
                        </a:rPr>
                        <a:t>cu privire la vânzarea-cumpărarea terenurilor aferente</a:t>
                      </a:r>
                      <a:r>
                        <a:rPr lang="ro-RO" altLang="en-US" sz="1350" b="0" kern="1200" dirty="0" smtClean="0">
                          <a:solidFill>
                            <a:schemeClr val="tx1"/>
                          </a:solidFill>
                          <a:latin typeface="Calibri" panose="020F0502020204030204" pitchFamily="34" charset="0"/>
                          <a:ea typeface="+mn-ea"/>
                          <a:cs typeface="Calibri" panose="020F0502020204030204" pitchFamily="34" charset="0"/>
                        </a:rPr>
                        <a:t>, aprobat prin Hotărârea Guvernului nr. 91/2019 </a:t>
                      </a:r>
                      <a:r>
                        <a:rPr lang="ro-RO" altLang="en-US" sz="1350" b="0" i="1" kern="1200" dirty="0" smtClean="0">
                          <a:solidFill>
                            <a:srgbClr val="FF0000"/>
                          </a:solidFill>
                          <a:latin typeface="Calibri" panose="020F0502020204030204" pitchFamily="34" charset="0"/>
                          <a:ea typeface="+mn-ea"/>
                          <a:cs typeface="Calibri" panose="020F0502020204030204" pitchFamily="34" charset="0"/>
                        </a:rPr>
                        <a:t>(</a:t>
                      </a:r>
                      <a:r>
                        <a:rPr lang="ro-MD" sz="1350" i="1" kern="1200" dirty="0" smtClean="0">
                          <a:solidFill>
                            <a:srgbClr val="FF0000"/>
                          </a:solidFill>
                          <a:latin typeface="Calibri" panose="020F0502020204030204" pitchFamily="34" charset="0"/>
                          <a:ea typeface="+mn-ea"/>
                          <a:cs typeface="Calibri" panose="020F0502020204030204" pitchFamily="34" charset="0"/>
                        </a:rPr>
                        <a:t>în vigoare </a:t>
                      </a:r>
                      <a:r>
                        <a:rPr lang="ro-MD" sz="1350" b="0" i="1" kern="1200" dirty="0" smtClean="0">
                          <a:solidFill>
                            <a:srgbClr val="FF0000"/>
                          </a:solidFill>
                          <a:latin typeface="Calibri" panose="020F0502020204030204" pitchFamily="34" charset="0"/>
                          <a:ea typeface="+mn-ea"/>
                          <a:cs typeface="Calibri" panose="020F0502020204030204" pitchFamily="34" charset="0"/>
                        </a:rPr>
                        <a:t>începând cu 11.10.2024</a:t>
                      </a:r>
                      <a:r>
                        <a:rPr lang="ro-RO" altLang="en-US" sz="1350" b="0" i="1" kern="1200" dirty="0" smtClean="0">
                          <a:solidFill>
                            <a:srgbClr val="FF0000"/>
                          </a:solidFill>
                          <a:latin typeface="Calibri" panose="020F0502020204030204" pitchFamily="34" charset="0"/>
                          <a:ea typeface="+mn-ea"/>
                          <a:cs typeface="Calibri" panose="020F0502020204030204" pitchFamily="34" charset="0"/>
                        </a:rPr>
                        <a:t>)</a:t>
                      </a:r>
                      <a:endParaRPr lang="ro-RO" sz="1350" b="0" i="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r h="1258817">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35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35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altLang="ro-RO" sz="1350" b="1" u="sng" smtClean="0">
                          <a:latin typeface="Calibri" panose="020F0502020204030204" pitchFamily="34" charset="0"/>
                          <a:cs typeface="Calibri" panose="020F0502020204030204" pitchFamily="34" charset="0"/>
                        </a:rPr>
                        <a:t>Prețul </a:t>
                      </a:r>
                      <a:r>
                        <a:rPr lang="ro-RO" altLang="ro-RO" sz="1350" b="1" u="sng" dirty="0" smtClean="0">
                          <a:latin typeface="Calibri" panose="020F0502020204030204" pitchFamily="34" charset="0"/>
                          <a:cs typeface="Calibri" panose="020F0502020204030204" pitchFamily="34" charset="0"/>
                        </a:rPr>
                        <a:t>normativ al terenului se calculează </a:t>
                      </a:r>
                      <a:r>
                        <a:rPr lang="ro-RO" altLang="ro-RO" sz="1350" b="1" u="sng" smtClean="0">
                          <a:latin typeface="Calibri" panose="020F0502020204030204" pitchFamily="34" charset="0"/>
                          <a:cs typeface="Calibri" panose="020F0502020204030204" pitchFamily="34" charset="0"/>
                        </a:rPr>
                        <a:t>prin înmulțirea</a:t>
                      </a:r>
                      <a:r>
                        <a:rPr lang="ro-RO" altLang="ro-RO" sz="1350" smtClean="0">
                          <a:latin typeface="Calibri" panose="020F0502020204030204" pitchFamily="34" charset="0"/>
                          <a:cs typeface="Calibri" panose="020F0502020204030204" pitchFamily="34" charset="0"/>
                        </a:rPr>
                        <a:t> suprafeței, bonității</a:t>
                      </a:r>
                      <a:r>
                        <a:rPr lang="ro-RO" altLang="ro-RO" sz="1350" dirty="0" smtClean="0">
                          <a:latin typeface="Calibri" panose="020F0502020204030204" pitchFamily="34" charset="0"/>
                          <a:cs typeface="Calibri" panose="020F0502020204030204" pitchFamily="34" charset="0"/>
                        </a:rPr>
                        <a:t>, tarifului pentru o unitate grad-hectar, coeficientului prevăzut în Nota din anexa la Legea nr. 1308/1997 și coeficientului aplicat </a:t>
                      </a:r>
                      <a:r>
                        <a:rPr lang="ro-RO" altLang="ro-RO" sz="1350" smtClean="0">
                          <a:latin typeface="Calibri" panose="020F0502020204030204" pitchFamily="34" charset="0"/>
                          <a:cs typeface="Calibri" panose="020F0502020204030204" pitchFamily="34" charset="0"/>
                        </a:rPr>
                        <a:t>în funcție </a:t>
                      </a:r>
                      <a:r>
                        <a:rPr lang="ro-RO" altLang="ro-RO" sz="1350" dirty="0" smtClean="0">
                          <a:latin typeface="Calibri" panose="020F0502020204030204" pitchFamily="34" charset="0"/>
                          <a:cs typeface="Calibri" panose="020F0502020204030204" pitchFamily="34" charset="0"/>
                        </a:rPr>
                        <a:t>de amplasarea și amenajarea inginerească.</a:t>
                      </a:r>
                      <a:endParaRPr lang="ro-RO" altLang="en-US" sz="1350" dirty="0" smtClean="0">
                        <a:latin typeface="Calibri" panose="020F0502020204030204" pitchFamily="34" charset="0"/>
                        <a:cs typeface="Calibri" panose="020F0502020204030204" pitchFamily="34" charset="0"/>
                      </a:endParaRPr>
                    </a:p>
                    <a:p>
                      <a:pPr algn="l">
                        <a:lnSpc>
                          <a:spcPct val="100000"/>
                        </a:lnSpc>
                        <a:spcBef>
                          <a:spcPts val="0"/>
                        </a:spcBef>
                        <a:spcAft>
                          <a:spcPts val="0"/>
                        </a:spcAft>
                        <a:buFontTx/>
                        <a:buNone/>
                      </a:pPr>
                      <a:r>
                        <a:rPr lang="ro-RO" altLang="en-US" sz="1350" b="1" u="sng" dirty="0" smtClean="0">
                          <a:latin typeface="Calibri" panose="020F0502020204030204" pitchFamily="34" charset="0"/>
                          <a:cs typeface="Calibri" panose="020F0502020204030204" pitchFamily="34" charset="0"/>
                        </a:rPr>
                        <a:t>Coeficientul aplicat </a:t>
                      </a:r>
                      <a:r>
                        <a:rPr lang="ro-RO" altLang="en-US" sz="1350" b="1" u="sng" smtClean="0">
                          <a:latin typeface="Calibri" panose="020F0502020204030204" pitchFamily="34" charset="0"/>
                          <a:cs typeface="Calibri" panose="020F0502020204030204" pitchFamily="34" charset="0"/>
                        </a:rPr>
                        <a:t>în funcție </a:t>
                      </a:r>
                      <a:r>
                        <a:rPr lang="ro-RO" altLang="en-US" sz="1350" b="1" u="sng" dirty="0" smtClean="0">
                          <a:latin typeface="Calibri" panose="020F0502020204030204" pitchFamily="34" charset="0"/>
                          <a:cs typeface="Calibri" panose="020F0502020204030204" pitchFamily="34" charset="0"/>
                        </a:rPr>
                        <a:t>de amplasarea și amenajarea inginerească variază de la 1,12 la 1,80 </a:t>
                      </a:r>
                      <a:r>
                        <a:rPr lang="ro-RO" altLang="en-US" sz="1350" b="1" u="sng" smtClean="0">
                          <a:latin typeface="Calibri" panose="020F0502020204030204" pitchFamily="34" charset="0"/>
                          <a:cs typeface="Calibri" panose="020F0502020204030204" pitchFamily="34" charset="0"/>
                        </a:rPr>
                        <a:t>în dependență </a:t>
                      </a:r>
                      <a:r>
                        <a:rPr lang="ro-RO" altLang="en-US" sz="1350" b="1" u="sng" dirty="0" smtClean="0">
                          <a:latin typeface="Calibri" panose="020F0502020204030204" pitchFamily="34" charset="0"/>
                          <a:cs typeface="Calibri" panose="020F0502020204030204" pitchFamily="34" charset="0"/>
                        </a:rPr>
                        <a:t>de:</a:t>
                      </a:r>
                    </a:p>
                    <a:p>
                      <a:pPr>
                        <a:lnSpc>
                          <a:spcPct val="100000"/>
                        </a:lnSpc>
                        <a:spcBef>
                          <a:spcPts val="0"/>
                        </a:spcBef>
                        <a:spcAft>
                          <a:spcPts val="0"/>
                        </a:spcAft>
                        <a:buFont typeface="Wingdings" panose="05000000000000000000" pitchFamily="2" charset="2"/>
                        <a:buChar char="q"/>
                      </a:pPr>
                      <a:r>
                        <a:rPr lang="ro-RO" altLang="en-US" sz="1350" dirty="0" smtClean="0">
                          <a:latin typeface="Calibri" panose="020F0502020204030204" pitchFamily="34" charset="0"/>
                          <a:cs typeface="Calibri" panose="020F0502020204030204" pitchFamily="34" charset="0"/>
                        </a:rPr>
                        <a:t>Amplasare/localitate: municipii, orașe, comune și sate;</a:t>
                      </a:r>
                    </a:p>
                    <a:p>
                      <a:pPr>
                        <a:lnSpc>
                          <a:spcPct val="100000"/>
                        </a:lnSpc>
                        <a:spcBef>
                          <a:spcPts val="0"/>
                        </a:spcBef>
                        <a:spcAft>
                          <a:spcPts val="0"/>
                        </a:spcAft>
                        <a:buFont typeface="Wingdings" panose="05000000000000000000" pitchFamily="2" charset="2"/>
                        <a:buChar char="q"/>
                      </a:pPr>
                      <a:r>
                        <a:rPr lang="ro-RO" altLang="en-US" sz="1350" dirty="0" smtClean="0">
                          <a:latin typeface="Calibri" panose="020F0502020204030204" pitchFamily="34" charset="0"/>
                          <a:cs typeface="Calibri" panose="020F0502020204030204" pitchFamily="34" charset="0"/>
                        </a:rPr>
                        <a:t>amenajarea inginerească (terenul este asigurat cu): </a:t>
                      </a:r>
                      <a:r>
                        <a:rPr lang="vi-VN" altLang="en-US" sz="1350" dirty="0" smtClean="0">
                          <a:latin typeface="Calibri" panose="020F0502020204030204" pitchFamily="34" charset="0"/>
                          <a:cs typeface="Calibri" panose="020F0502020204030204" pitchFamily="34" charset="0"/>
                        </a:rPr>
                        <a:t>electricitate</a:t>
                      </a:r>
                      <a:r>
                        <a:rPr lang="ro-RO" altLang="en-US" sz="1350" dirty="0" smtClean="0">
                          <a:latin typeface="Calibri" panose="020F0502020204030204" pitchFamily="34" charset="0"/>
                          <a:cs typeface="Calibri" panose="020F0502020204030204" pitchFamily="34" charset="0"/>
                        </a:rPr>
                        <a:t> /</a:t>
                      </a:r>
                      <a:r>
                        <a:rPr lang="vi-VN" altLang="en-US" sz="1350" dirty="0" smtClean="0">
                          <a:latin typeface="Calibri" panose="020F0502020204030204" pitchFamily="34" charset="0"/>
                          <a:cs typeface="Calibri" panose="020F0502020204030204" pitchFamily="34" charset="0"/>
                        </a:rPr>
                        <a:t> apă</a:t>
                      </a:r>
                      <a:r>
                        <a:rPr lang="ro-RO" altLang="en-US" sz="1350" dirty="0" smtClean="0">
                          <a:latin typeface="Calibri" panose="020F0502020204030204" pitchFamily="34" charset="0"/>
                          <a:cs typeface="Calibri" panose="020F0502020204030204" pitchFamily="34" charset="0"/>
                        </a:rPr>
                        <a:t> / </a:t>
                      </a:r>
                      <a:r>
                        <a:rPr lang="vi-VN" altLang="en-US" sz="1350" dirty="0" smtClean="0">
                          <a:latin typeface="Calibri" panose="020F0502020204030204" pitchFamily="34" charset="0"/>
                          <a:cs typeface="Calibri" panose="020F0502020204030204" pitchFamily="34" charset="0"/>
                        </a:rPr>
                        <a:t>canalizare </a:t>
                      </a:r>
                      <a:r>
                        <a:rPr lang="ro-RO" altLang="en-US" sz="1350" dirty="0" smtClean="0">
                          <a:latin typeface="Calibri" panose="020F0502020204030204" pitchFamily="34" charset="0"/>
                          <a:cs typeface="Calibri" panose="020F0502020204030204" pitchFamily="34" charset="0"/>
                        </a:rPr>
                        <a:t>/ </a:t>
                      </a:r>
                      <a:r>
                        <a:rPr lang="vi-VN" altLang="en-US" sz="1350" dirty="0" smtClean="0">
                          <a:latin typeface="Calibri" panose="020F0502020204030204" pitchFamily="34" charset="0"/>
                          <a:cs typeface="Calibri" panose="020F0502020204030204" pitchFamily="34" charset="0"/>
                        </a:rPr>
                        <a:t>căi de acces cu îmbrăcăminte rutieră artificial</a:t>
                      </a:r>
                      <a:r>
                        <a:rPr lang="ro-RO" altLang="en-US" sz="1350" dirty="0" smtClean="0">
                          <a:latin typeface="Calibri" panose="020F0502020204030204" pitchFamily="34" charset="0"/>
                          <a:cs typeface="Calibri" panose="020F0502020204030204" pitchFamily="34" charset="0"/>
                        </a:rPr>
                        <a:t>ă.</a:t>
                      </a:r>
                      <a:endParaRPr lang="ro-RO" sz="135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465857568"/>
                  </a:ext>
                </a:extLst>
              </a:tr>
              <a:tr h="238612">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35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35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350" kern="1200" dirty="0" smtClean="0">
                          <a:solidFill>
                            <a:schemeClr val="tx1"/>
                          </a:solidFill>
                          <a:latin typeface="Calibri" panose="020F0502020204030204" pitchFamily="34" charset="0"/>
                          <a:ea typeface="+mn-ea"/>
                          <a:cs typeface="Calibri" panose="020F0502020204030204" pitchFamily="34" charset="0"/>
                          <a:sym typeface="Nunito Sans Medium"/>
                        </a:rPr>
                        <a:t>Inițierea proceselor de recuperare a plăților diminuate, fie pe cale amicală</a:t>
                      </a:r>
                      <a:r>
                        <a:rPr lang="ro-RO" sz="1350" kern="1200" baseline="0" dirty="0" smtClean="0">
                          <a:solidFill>
                            <a:schemeClr val="tx1"/>
                          </a:solidFill>
                          <a:latin typeface="Calibri" panose="020F0502020204030204" pitchFamily="34" charset="0"/>
                          <a:ea typeface="+mn-ea"/>
                          <a:cs typeface="Calibri" panose="020F0502020204030204" pitchFamily="34" charset="0"/>
                          <a:sym typeface="Nunito Sans Medium"/>
                        </a:rPr>
                        <a:t>, fie pe cale judiciară.</a:t>
                      </a:r>
                      <a:endParaRPr lang="ro-RO" sz="135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14" name="Прямоугольник 13"/>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5" name="Рисунок 14"/>
          <p:cNvPicPr>
            <a:picLocks noChangeAspect="1"/>
          </p:cNvPicPr>
          <p:nvPr/>
        </p:nvPicPr>
        <p:blipFill>
          <a:blip r:embed="rId2"/>
          <a:stretch>
            <a:fillRect/>
          </a:stretch>
        </p:blipFill>
        <p:spPr>
          <a:xfrm>
            <a:off x="119743" y="12240"/>
            <a:ext cx="8839200" cy="9083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274;p29"/>
          <p:cNvGraphicFramePr/>
          <p:nvPr>
            <p:extLst>
              <p:ext uri="{D42A27DB-BD31-4B8C-83A1-F6EECF244321}">
                <p14:modId xmlns:p14="http://schemas.microsoft.com/office/powerpoint/2010/main" val="1784798329"/>
              </p:ext>
            </p:extLst>
          </p:nvPr>
        </p:nvGraphicFramePr>
        <p:xfrm>
          <a:off x="152400" y="1129731"/>
          <a:ext cx="8839200" cy="542346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060406">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1.1. Exagerarea necesarului de transferuri din bugetul de stat.</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08472">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rtl="0">
                        <a:lnSpc>
                          <a:spcPct val="115000"/>
                        </a:lnSpc>
                        <a:spcBef>
                          <a:spcPts val="0"/>
                        </a:spcBef>
                        <a:spcAft>
                          <a:spcPts val="1600"/>
                        </a:spcAft>
                        <a:buNone/>
                      </a:pPr>
                      <a:r>
                        <a:rPr lang="ro-RO" altLang="en-US" sz="1800" kern="1200" dirty="0" smtClean="0">
                          <a:solidFill>
                            <a:schemeClr val="bg2">
                              <a:lumMod val="10000"/>
                            </a:schemeClr>
                          </a:solidFill>
                          <a:latin typeface="Calibri" panose="020F0502020204030204" pitchFamily="34" charset="0"/>
                          <a:ea typeface="Nunito Sans Medium"/>
                          <a:cs typeface="Calibri" panose="020F0502020204030204" pitchFamily="34" charset="0"/>
                        </a:rPr>
                        <a:t>Legea </a:t>
                      </a:r>
                      <a:r>
                        <a:rPr lang="ro-RO" altLang="en-US" sz="1800" kern="1200" smtClean="0">
                          <a:solidFill>
                            <a:schemeClr val="bg2">
                              <a:lumMod val="10000"/>
                            </a:schemeClr>
                          </a:solidFill>
                          <a:latin typeface="Calibri" panose="020F0502020204030204" pitchFamily="34" charset="0"/>
                          <a:ea typeface="Nunito Sans Medium"/>
                          <a:cs typeface="Calibri" panose="020F0502020204030204" pitchFamily="34" charset="0"/>
                        </a:rPr>
                        <a:t>privind finanțele </a:t>
                      </a:r>
                      <a:r>
                        <a:rPr lang="ro-RO" altLang="en-US" sz="1800" kern="1200" dirty="0" smtClean="0">
                          <a:solidFill>
                            <a:schemeClr val="bg2">
                              <a:lumMod val="10000"/>
                            </a:schemeClr>
                          </a:solidFill>
                          <a:latin typeface="Calibri" panose="020F0502020204030204" pitchFamily="34" charset="0"/>
                          <a:ea typeface="Nunito Sans Medium"/>
                          <a:cs typeface="Calibri" panose="020F0502020204030204" pitchFamily="34" charset="0"/>
                        </a:rPr>
                        <a:t>publice locale nr. 397/2003</a:t>
                      </a:r>
                      <a:endParaRPr lang="ro-RO" sz="1800" kern="1200"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052662">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33 lit. d): În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domeniul finanțelor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 locale</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autoritățile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executive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exercită funcția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 administrator al bugetului local și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asigură corectitudinea și veridicitatea datelor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ale indicilor și ale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altor informații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 baza cărora a fost elaborat bugetul</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01928">
                <a:tc>
                  <a:txBody>
                    <a:bodyPr/>
                    <a:lstStyle/>
                    <a:p>
                      <a:pPr marL="0" lvl="0" indent="0" algn="l" rtl="0">
                        <a:lnSpc>
                          <a:spcPct val="115000"/>
                        </a:lnSpc>
                        <a:spcBef>
                          <a:spcPts val="0"/>
                        </a:spcBef>
                        <a:spcAft>
                          <a:spcPts val="0"/>
                        </a:spcAft>
                        <a:buNone/>
                      </a:pPr>
                      <a:r>
                        <a:rPr lang="ro-RO" sz="18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algn="just"/>
                      <a:r>
                        <a:rPr lang="ro-RO" altLang="en-US" sz="1800" dirty="0" smtClean="0">
                          <a:solidFill>
                            <a:schemeClr val="tx1"/>
                          </a:solidFill>
                          <a:latin typeface="Calibri" panose="020F0502020204030204" pitchFamily="34" charset="0"/>
                          <a:cs typeface="Calibri" panose="020F0502020204030204" pitchFamily="34" charset="0"/>
                        </a:rPr>
                        <a:t>E</a:t>
                      </a:r>
                      <a:r>
                        <a:rPr lang="ro-RO" sz="1800" dirty="0" smtClean="0">
                          <a:solidFill>
                            <a:schemeClr val="tx1"/>
                          </a:solidFill>
                          <a:latin typeface="Calibri" panose="020F0502020204030204" pitchFamily="34" charset="0"/>
                          <a:cs typeface="Calibri" panose="020F0502020204030204" pitchFamily="34" charset="0"/>
                        </a:rPr>
                        <a:t>laborarea</a:t>
                      </a:r>
                      <a:r>
                        <a:rPr lang="ro-MD" sz="1800" dirty="0" smtClean="0">
                          <a:solidFill>
                            <a:schemeClr val="tx1"/>
                          </a:solidFill>
                          <a:latin typeface="Calibri" panose="020F0502020204030204" pitchFamily="34" charset="0"/>
                          <a:cs typeface="Calibri" panose="020F0502020204030204" pitchFamily="34" charset="0"/>
                        </a:rPr>
                        <a:t> bugetului conform prevederilor legale, în baza clasificației bugetare și a metodologiei bugetare aprobate de Ministerul Finanțelor.</a:t>
                      </a:r>
                      <a:endParaRPr lang="ro-RO" sz="1800" kern="1200" dirty="0" smtClean="0">
                        <a:solidFill>
                          <a:schemeClr val="tx1"/>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9" name="Прямоугольник 8"/>
          <p:cNvSpPr/>
          <p:nvPr/>
        </p:nvSpPr>
        <p:spPr>
          <a:xfrm>
            <a:off x="1066800" y="306207"/>
            <a:ext cx="7543800" cy="369332"/>
          </a:xfrm>
          <a:prstGeom prst="rect">
            <a:avLst/>
          </a:prstGeom>
        </p:spPr>
        <p:txBody>
          <a:bodyPr wrap="square">
            <a:spAutoFit/>
          </a:bodyPr>
          <a:lstStyle/>
          <a:p>
            <a:pPr algn="ctr"/>
            <a:r>
              <a:rPr lang="ro-RO" altLang="ru-RU" b="1" dirty="0">
                <a:latin typeface="Calibri" panose="020F0502020204030204" pitchFamily="34" charset="0"/>
                <a:cs typeface="Calibri" panose="020F0502020204030204" pitchFamily="34" charset="0"/>
              </a:rPr>
              <a:t>1. P</a:t>
            </a:r>
            <a:r>
              <a:rPr lang="en-US" altLang="ru-RU" b="1" dirty="0">
                <a:latin typeface="Calibri" panose="020F0502020204030204" pitchFamily="34" charset="0"/>
                <a:cs typeface="Calibri" panose="020F0502020204030204" pitchFamily="34" charset="0"/>
              </a:rPr>
              <a:t>ROCES</a:t>
            </a:r>
            <a:r>
              <a:rPr lang="ro-RO" altLang="ru-RU" b="1" dirty="0">
                <a:latin typeface="Calibri" panose="020F0502020204030204" pitchFamily="34" charset="0"/>
                <a:cs typeface="Calibri" panose="020F0502020204030204" pitchFamily="34" charset="0"/>
              </a:rPr>
              <a:t>ELE </a:t>
            </a:r>
            <a:r>
              <a:rPr lang="en-US" altLang="ru-RU" b="1" dirty="0">
                <a:latin typeface="Calibri" panose="020F0502020204030204" pitchFamily="34" charset="0"/>
                <a:cs typeface="Calibri" panose="020F0502020204030204" pitchFamily="34" charset="0"/>
              </a:rPr>
              <a:t>DE ELABORARE </a:t>
            </a:r>
            <a:r>
              <a:rPr lang="ro-RO" altLang="ru-RU" b="1" dirty="0">
                <a:latin typeface="Calibri" panose="020F0502020204030204" pitchFamily="34" charset="0"/>
                <a:cs typeface="Calibri" panose="020F0502020204030204" pitchFamily="34" charset="0"/>
              </a:rPr>
              <a:t>ȘI EXECUTARE BUGETARĂ</a:t>
            </a:r>
            <a:endParaRPr lang="ru-RU"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52400" y="36681"/>
            <a:ext cx="8839200" cy="908383"/>
          </a:xfrm>
          <a:prstGeom prst="rect">
            <a:avLst/>
          </a:prstGeom>
        </p:spPr>
      </p:pic>
    </p:spTree>
    <p:extLst>
      <p:ext uri="{BB962C8B-B14F-4D97-AF65-F5344CB8AC3E}">
        <p14:creationId xmlns:p14="http://schemas.microsoft.com/office/powerpoint/2010/main" val="3130802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311986709"/>
              </p:ext>
            </p:extLst>
          </p:nvPr>
        </p:nvGraphicFramePr>
        <p:xfrm>
          <a:off x="152400" y="1129731"/>
          <a:ext cx="8839200" cy="504247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12261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3.5. Nu se întreprind măsuri</a:t>
                      </a:r>
                      <a:r>
                        <a:rPr lang="en-US" altLang="en-US" sz="1800" b="1" dirty="0" smtClean="0">
                          <a:solidFill>
                            <a:srgbClr val="FF0000"/>
                          </a:solidFill>
                          <a:latin typeface="Calibri" panose="020F0502020204030204" pitchFamily="34" charset="0"/>
                          <a:cs typeface="Calibri" panose="020F0502020204030204" pitchFamily="34" charset="0"/>
                        </a:rPr>
                        <a:t> </a:t>
                      </a:r>
                      <a:r>
                        <a:rPr lang="ro-RO" altLang="en-US" sz="1800" b="1" dirty="0" smtClean="0">
                          <a:solidFill>
                            <a:srgbClr val="FF0000"/>
                          </a:solidFill>
                          <a:latin typeface="Calibri" panose="020F0502020204030204" pitchFamily="34" charset="0"/>
                          <a:cs typeface="Calibri" panose="020F0502020204030204" pitchFamily="34" charset="0"/>
                        </a:rPr>
                        <a:t>în vederea identificării bunurilor utilizate neautorizat de diferite persoane fizice sau juridice.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665842">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Legea </a:t>
                      </a:r>
                      <a:r>
                        <a:rPr lang="ro-RO" altLang="en-US" sz="1800" kern="1200" smtClean="0">
                          <a:solidFill>
                            <a:schemeClr val="tx1"/>
                          </a:solidFill>
                          <a:latin typeface="Calibri" panose="020F0502020204030204" pitchFamily="34" charset="0"/>
                          <a:ea typeface="+mn-ea"/>
                          <a:cs typeface="Calibri" panose="020F0502020204030204" pitchFamily="34" charset="0"/>
                        </a:rPr>
                        <a:t>privind administrația </a:t>
                      </a:r>
                      <a:r>
                        <a:rPr lang="ro-RO" altLang="en-US" sz="1800" kern="1200" dirty="0" smtClean="0">
                          <a:solidFill>
                            <a:schemeClr val="tx1"/>
                          </a:solidFill>
                          <a:latin typeface="Calibri" panose="020F0502020204030204" pitchFamily="34" charset="0"/>
                          <a:ea typeface="+mn-ea"/>
                          <a:cs typeface="Calibri" panose="020F0502020204030204" pitchFamily="34" charset="0"/>
                        </a:rPr>
                        <a:t>publică locală nr. 436/2006</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34807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altLang="en-US" sz="1800" dirty="0" smtClean="0">
                          <a:latin typeface="Calibri" panose="020F0502020204030204" pitchFamily="34" charset="0"/>
                          <a:cs typeface="Calibri" panose="020F0502020204030204" pitchFamily="34" charset="0"/>
                        </a:rPr>
                        <a:t>Art. 77 alin. (1): </a:t>
                      </a:r>
                      <a:r>
                        <a:rPr lang="ro-RO" altLang="en-US" sz="1800" b="1" u="sng" dirty="0" smtClean="0">
                          <a:latin typeface="Calibri" panose="020F0502020204030204" pitchFamily="34" charset="0"/>
                          <a:cs typeface="Calibri" panose="020F0502020204030204" pitchFamily="34" charset="0"/>
                        </a:rPr>
                        <a:t>Toate bunurile</a:t>
                      </a:r>
                      <a:r>
                        <a:rPr lang="ro-RO" altLang="en-US" sz="1800" dirty="0" smtClean="0">
                          <a:latin typeface="Calibri" panose="020F0502020204030204" pitchFamily="34" charset="0"/>
                          <a:cs typeface="Calibri" panose="020F0502020204030204" pitchFamily="34" charset="0"/>
                        </a:rPr>
                        <a:t> </a:t>
                      </a:r>
                      <a:r>
                        <a:rPr lang="ro-RO" altLang="en-US" sz="1800" smtClean="0">
                          <a:latin typeface="Calibri" panose="020F0502020204030204" pitchFamily="34" charset="0"/>
                          <a:cs typeface="Calibri" panose="020F0502020204030204" pitchFamily="34" charset="0"/>
                        </a:rPr>
                        <a:t>care aparțin unității </a:t>
                      </a:r>
                      <a:r>
                        <a:rPr lang="ro-RO" altLang="en-US" sz="1800" dirty="0" smtClean="0">
                          <a:latin typeface="Calibri" panose="020F0502020204030204" pitchFamily="34" charset="0"/>
                          <a:cs typeface="Calibri" panose="020F0502020204030204" pitchFamily="34" charset="0"/>
                        </a:rPr>
                        <a:t>administrativ-teritoriale </a:t>
                      </a:r>
                      <a:r>
                        <a:rPr lang="ro-RO" altLang="en-US" sz="1800" b="1" u="sng" dirty="0" smtClean="0">
                          <a:latin typeface="Calibri" panose="020F0502020204030204" pitchFamily="34" charset="0"/>
                          <a:cs typeface="Calibri" panose="020F0502020204030204" pitchFamily="34" charset="0"/>
                        </a:rPr>
                        <a:t>sunt supuse inventarierii anuale</a:t>
                      </a:r>
                      <a:r>
                        <a:rPr lang="ro-RO" altLang="en-US" sz="1800" dirty="0" smtClean="0">
                          <a:latin typeface="Calibri" panose="020F0502020204030204" pitchFamily="34" charset="0"/>
                          <a:cs typeface="Calibri" panose="020F0502020204030204" pitchFamily="34" charset="0"/>
                        </a:rPr>
                        <a:t>, iar rapoartele </a:t>
                      </a:r>
                      <a:r>
                        <a:rPr lang="ro-RO" altLang="en-US" sz="1800" smtClean="0">
                          <a:latin typeface="Calibri" panose="020F0502020204030204" pitchFamily="34" charset="0"/>
                          <a:cs typeface="Calibri" panose="020F0502020204030204" pitchFamily="34" charset="0"/>
                        </a:rPr>
                        <a:t>asupra situației </a:t>
                      </a:r>
                      <a:r>
                        <a:rPr lang="ro-RO" altLang="en-US" sz="1800" dirty="0" smtClean="0">
                          <a:latin typeface="Calibri" panose="020F0502020204030204" pitchFamily="34" charset="0"/>
                          <a:cs typeface="Calibri" panose="020F0502020204030204" pitchFamily="34" charset="0"/>
                        </a:rPr>
                        <a:t>lor se prezintă consiliului respectiv.</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905939">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Intensificarea verificărilor în teren </a:t>
                      </a:r>
                      <a:r>
                        <a:rPr lang="ro-RO" altLang="en-US" sz="1800" kern="1200" dirty="0" smtClean="0">
                          <a:solidFill>
                            <a:schemeClr val="tx1"/>
                          </a:solidFill>
                          <a:latin typeface="Calibri" panose="020F0502020204030204" pitchFamily="34" charset="0"/>
                          <a:ea typeface="+mn-ea"/>
                          <a:cs typeface="Calibri" panose="020F0502020204030204" pitchFamily="34" charset="0"/>
                        </a:rPr>
                        <a:t>în vederea identificării bunurilor utilizate neautorizat</a:t>
                      </a: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t>
                      </a:r>
                    </a:p>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Desemnarea persoanelor responsabile</a:t>
                      </a: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 de monitorizarea bunurilor publice.</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330428955"/>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19743" y="12240"/>
            <a:ext cx="8839200" cy="90838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593224612"/>
              </p:ext>
            </p:extLst>
          </p:nvPr>
        </p:nvGraphicFramePr>
        <p:xfrm>
          <a:off x="152400" y="1129730"/>
          <a:ext cx="8839200" cy="543614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62287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3.6. La calcularea cuantumului minim al chiriei bunurilor proprietate publică se aplică eronat tariful de bază și/sau coeficienții și/sau suprafața.</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208626">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Legile bugetare anuale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331025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Tx/>
                        <a:buNone/>
                      </a:pPr>
                      <a:r>
                        <a:rPr lang="ro-RO" altLang="ru-RU" sz="1800" b="1" dirty="0" smtClean="0">
                          <a:latin typeface="Calibri" panose="020F0502020204030204" pitchFamily="34" charset="0"/>
                          <a:cs typeface="Calibri" panose="020F0502020204030204" pitchFamily="34" charset="0"/>
                        </a:rPr>
                        <a:t>Cuantumul minim al chiriei bunurilor proprietate publică</a:t>
                      </a:r>
                      <a:r>
                        <a:rPr lang="ro-RO" altLang="en-US" sz="1800" b="1" dirty="0" smtClean="0">
                          <a:latin typeface="Calibri" panose="020F0502020204030204" pitchFamily="34" charset="0"/>
                          <a:cs typeface="Calibri" panose="020F0502020204030204" pitchFamily="34" charset="0"/>
                        </a:rPr>
                        <a:t> </a:t>
                      </a:r>
                      <a:r>
                        <a:rPr lang="vi-VN" altLang="en-US" sz="1800" b="1" dirty="0" smtClean="0">
                          <a:latin typeface="Calibri" panose="020F0502020204030204" pitchFamily="34" charset="0"/>
                          <a:cs typeface="Calibri" panose="020F0502020204030204" pitchFamily="34" charset="0"/>
                        </a:rPr>
                        <a:t>se calculează după formula:</a:t>
                      </a:r>
                      <a:endParaRPr lang="ro-RO" altLang="en-US" sz="1800" b="1" dirty="0" smtClean="0">
                        <a:latin typeface="Calibri" panose="020F0502020204030204" pitchFamily="34" charset="0"/>
                        <a:cs typeface="Calibri" panose="020F0502020204030204" pitchFamily="34" charset="0"/>
                      </a:endParaRPr>
                    </a:p>
                    <a:p>
                      <a:pPr>
                        <a:buFontTx/>
                        <a:buNone/>
                      </a:pPr>
                      <a:endParaRPr lang="vi-VN" altLang="en-US" sz="800" dirty="0" smtClean="0">
                        <a:latin typeface="Calibri" panose="020F0502020204030204" pitchFamily="34" charset="0"/>
                        <a:cs typeface="Calibri" panose="020F050202020403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vi-VN" altLang="en-US" sz="1800" b="1" dirty="0" smtClean="0">
                          <a:latin typeface="Calibri" panose="020F0502020204030204" pitchFamily="34" charset="0"/>
                          <a:cs typeface="Calibri" panose="020F0502020204030204" pitchFamily="34" charset="0"/>
                        </a:rPr>
                        <a:t>Pai = Tb × (1 + K1 + K2 + K3) × K4 × S</a:t>
                      </a:r>
                      <a:r>
                        <a:rPr lang="vi-VN" altLang="en-US" sz="1800" dirty="0" smtClean="0">
                          <a:latin typeface="Calibri" panose="020F0502020204030204" pitchFamily="34" charset="0"/>
                          <a:cs typeface="Calibri" panose="020F0502020204030204" pitchFamily="34" charset="0"/>
                        </a:rPr>
                        <a:t>, în care:</a:t>
                      </a:r>
                    </a:p>
                    <a:p>
                      <a:pPr fontAlgn="t">
                        <a:buFontTx/>
                        <a:buNone/>
                      </a:pPr>
                      <a:endParaRPr lang="ro-RO" altLang="en-US" sz="800" dirty="0" smtClean="0">
                        <a:latin typeface="Calibri" panose="020F0502020204030204" pitchFamily="34" charset="0"/>
                        <a:cs typeface="Calibri" panose="020F0502020204030204" pitchFamily="34" charset="0"/>
                      </a:endParaRPr>
                    </a:p>
                    <a:p>
                      <a:pPr fontAlgn="t">
                        <a:buFontTx/>
                        <a:buNone/>
                      </a:pPr>
                      <a:endParaRPr lang="vi-VN" altLang="en-US" sz="800" dirty="0" smtClean="0">
                        <a:latin typeface="Calibri" panose="020F0502020204030204" pitchFamily="34" charset="0"/>
                        <a:cs typeface="Calibri" panose="020F0502020204030204" pitchFamily="34" charset="0"/>
                      </a:endParaRPr>
                    </a:p>
                    <a:p>
                      <a:pPr indent="360000" fontAlgn="t">
                        <a:buFontTx/>
                        <a:buNone/>
                      </a:pPr>
                      <a:r>
                        <a:rPr lang="vi-VN" altLang="en-US" sz="1800" dirty="0" smtClean="0">
                          <a:latin typeface="Calibri" panose="020F0502020204030204" pitchFamily="34" charset="0"/>
                          <a:cs typeface="Calibri" panose="020F0502020204030204" pitchFamily="34" charset="0"/>
                        </a:rPr>
                        <a:t>Pai – cuantumul chiriei anuale;</a:t>
                      </a:r>
                    </a:p>
                    <a:p>
                      <a:pPr indent="360000" fontAlgn="t">
                        <a:buFontTx/>
                        <a:buNone/>
                      </a:pPr>
                      <a:r>
                        <a:rPr lang="vi-VN" altLang="en-US" sz="1800" dirty="0" smtClean="0">
                          <a:latin typeface="Calibri" panose="020F0502020204030204" pitchFamily="34" charset="0"/>
                          <a:cs typeface="Calibri" panose="020F0502020204030204" pitchFamily="34" charset="0"/>
                        </a:rPr>
                        <a:t>Tb – tariful de bază pentru chiria anuală a unui metru pătrat de spațiu;</a:t>
                      </a:r>
                    </a:p>
                    <a:p>
                      <a:pPr indent="360000" fontAlgn="t">
                        <a:buFontTx/>
                        <a:buNone/>
                      </a:pPr>
                      <a:r>
                        <a:rPr lang="vi-VN" altLang="en-US" sz="1800" dirty="0" smtClean="0">
                          <a:latin typeface="Calibri" panose="020F0502020204030204" pitchFamily="34" charset="0"/>
                          <a:cs typeface="Calibri" panose="020F0502020204030204" pitchFamily="34" charset="0"/>
                        </a:rPr>
                        <a:t>K1 – coeficientul de amplasare a încăperii;</a:t>
                      </a:r>
                    </a:p>
                    <a:p>
                      <a:pPr indent="360000" fontAlgn="t">
                        <a:buFontTx/>
                        <a:buNone/>
                      </a:pPr>
                      <a:r>
                        <a:rPr lang="vi-VN" altLang="en-US" sz="1800" dirty="0" smtClean="0">
                          <a:latin typeface="Calibri" panose="020F0502020204030204" pitchFamily="34" charset="0"/>
                          <a:cs typeface="Calibri" panose="020F0502020204030204" pitchFamily="34" charset="0"/>
                        </a:rPr>
                        <a:t>K2 – coeficientul de amenajare tehnică;</a:t>
                      </a:r>
                    </a:p>
                    <a:p>
                      <a:pPr indent="360000" fontAlgn="t">
                        <a:buFontTx/>
                        <a:buNone/>
                      </a:pPr>
                      <a:r>
                        <a:rPr lang="vi-VN" altLang="en-US" sz="1800" dirty="0" smtClean="0">
                          <a:latin typeface="Calibri" panose="020F0502020204030204" pitchFamily="34" charset="0"/>
                          <a:cs typeface="Calibri" panose="020F0502020204030204" pitchFamily="34" charset="0"/>
                        </a:rPr>
                        <a:t>K3 – coeficientul de ramură privind utilizarea încăperii;</a:t>
                      </a:r>
                    </a:p>
                    <a:p>
                      <a:pPr indent="360000" fontAlgn="t">
                        <a:buFontTx/>
                        <a:buNone/>
                      </a:pPr>
                      <a:r>
                        <a:rPr lang="vi-VN" altLang="en-US" sz="1800" dirty="0" smtClean="0">
                          <a:latin typeface="Calibri" panose="020F0502020204030204" pitchFamily="34" charset="0"/>
                          <a:cs typeface="Calibri" panose="020F0502020204030204" pitchFamily="34" charset="0"/>
                        </a:rPr>
                        <a:t>K4 – coeficientul de piață;</a:t>
                      </a:r>
                    </a:p>
                    <a:p>
                      <a:pPr indent="360000">
                        <a:buFontTx/>
                        <a:buNone/>
                      </a:pPr>
                      <a:r>
                        <a:rPr lang="vi-VN" altLang="en-US" sz="1800" dirty="0" smtClean="0">
                          <a:latin typeface="Calibri" panose="020F0502020204030204" pitchFamily="34" charset="0"/>
                          <a:cs typeface="Calibri" panose="020F0502020204030204" pitchFamily="34" charset="0"/>
                        </a:rPr>
                        <a:t>S – suprafața încăperii.</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613041">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15000"/>
                        </a:lnSpc>
                        <a:spcBef>
                          <a:spcPts val="0"/>
                        </a:spcBef>
                        <a:spcAft>
                          <a:spcPts val="160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Inițierea proceselor de recuperare a plăților diminuate,</a:t>
                      </a: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 fie pe cale amicală, fie pe cale judiciară.</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330428955"/>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19743" y="12240"/>
            <a:ext cx="8839200" cy="90838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259258068"/>
              </p:ext>
            </p:extLst>
          </p:nvPr>
        </p:nvGraphicFramePr>
        <p:xfrm>
          <a:off x="152400" y="990600"/>
          <a:ext cx="8839200" cy="5490955"/>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912377">
                <a:tc>
                  <a:txBody>
                    <a:bodyPr/>
                    <a:lstStyle/>
                    <a:p>
                      <a:pPr marL="0" lvl="0" indent="0" algn="l" rtl="0">
                        <a:lnSpc>
                          <a:spcPct val="115000"/>
                        </a:lnSpc>
                        <a:spcBef>
                          <a:spcPts val="0"/>
                        </a:spcBef>
                        <a:spcAft>
                          <a:spcPts val="0"/>
                        </a:spcAft>
                        <a:buNone/>
                      </a:pPr>
                      <a:r>
                        <a:rPr lang="ro-RO" sz="165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6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650" b="1" dirty="0" smtClean="0">
                          <a:solidFill>
                            <a:srgbClr val="FF0000"/>
                          </a:solidFill>
                          <a:latin typeface="Calibri" panose="020F0502020204030204" pitchFamily="34" charset="0"/>
                          <a:cs typeface="Calibri" panose="020F0502020204030204" pitchFamily="34" charset="0"/>
                        </a:rPr>
                        <a:t>3.7. În scopul evitării achitării și, respectiv, încasării prețului real a</a:t>
                      </a:r>
                      <a:r>
                        <a:rPr lang="en-US" altLang="en-US" sz="1650" b="1" dirty="0" smtClean="0">
                          <a:solidFill>
                            <a:srgbClr val="FF0000"/>
                          </a:solidFill>
                          <a:latin typeface="Calibri" panose="020F0502020204030204" pitchFamily="34" charset="0"/>
                          <a:cs typeface="Calibri" panose="020F0502020204030204" pitchFamily="34" charset="0"/>
                        </a:rPr>
                        <a:t>l</a:t>
                      </a:r>
                      <a:r>
                        <a:rPr lang="ro-RO" altLang="en-US" sz="1650" b="1" dirty="0" smtClean="0">
                          <a:solidFill>
                            <a:srgbClr val="FF0000"/>
                          </a:solidFill>
                          <a:latin typeface="Calibri" panose="020F0502020204030204" pitchFamily="34" charset="0"/>
                          <a:cs typeface="Calibri" panose="020F0502020204030204" pitchFamily="34" charset="0"/>
                        </a:rPr>
                        <a:t> terenurilor destinate construcțiilor, se admite atribuirea acestora în arendă, cu înstrăinarea ulterioară ca terenuri aferente obiectivelor private.</a:t>
                      </a:r>
                      <a:endParaRPr lang="pt-BR" sz="165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667585">
                <a:tc>
                  <a:txBody>
                    <a:bodyPr/>
                    <a:lstStyle/>
                    <a:p>
                      <a:pPr marL="0" lvl="0" indent="0" algn="l" rtl="0">
                        <a:lnSpc>
                          <a:spcPct val="115000"/>
                        </a:lnSpc>
                        <a:spcBef>
                          <a:spcPts val="0"/>
                        </a:spcBef>
                        <a:spcAft>
                          <a:spcPts val="0"/>
                        </a:spcAft>
                        <a:buNone/>
                      </a:pPr>
                      <a:r>
                        <a:rPr lang="ro-RO" sz="165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65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6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altLang="en-US" sz="1650" kern="1200" dirty="0" smtClean="0">
                          <a:solidFill>
                            <a:schemeClr val="tx1"/>
                          </a:solidFill>
                          <a:latin typeface="Calibri" panose="020F0502020204030204" pitchFamily="34" charset="0"/>
                          <a:ea typeface="+mn-ea"/>
                          <a:cs typeface="Calibri" panose="020F0502020204030204" pitchFamily="34" charset="0"/>
                        </a:rPr>
                        <a:t>Legea privind prețul normativ și modul de vânzare-cumpărare a pământului </a:t>
                      </a:r>
                    </a:p>
                    <a:p>
                      <a:pPr marL="0" marR="0" lvl="0" indent="0" algn="just" defTabSz="914400" rtl="0" eaLnBrk="1" fontAlgn="auto" latinLnBrk="0" hangingPunct="1">
                        <a:lnSpc>
                          <a:spcPct val="100000"/>
                        </a:lnSpc>
                        <a:spcBef>
                          <a:spcPts val="0"/>
                        </a:spcBef>
                        <a:spcAft>
                          <a:spcPts val="0"/>
                        </a:spcAft>
                        <a:buClrTx/>
                        <a:buSzTx/>
                        <a:buFontTx/>
                        <a:buNone/>
                        <a:tabLst/>
                        <a:defRPr/>
                      </a:pPr>
                      <a:r>
                        <a:rPr lang="ro-RO" altLang="en-US" sz="1650" kern="1200" dirty="0" smtClean="0">
                          <a:solidFill>
                            <a:schemeClr val="tx1"/>
                          </a:solidFill>
                          <a:latin typeface="Calibri" panose="020F0502020204030204" pitchFamily="34" charset="0"/>
                          <a:ea typeface="+mn-ea"/>
                          <a:cs typeface="Calibri" panose="020F0502020204030204" pitchFamily="34" charset="0"/>
                        </a:rPr>
                        <a:t>nr. 1308/1997</a:t>
                      </a:r>
                      <a:endParaRPr lang="ro-RO" sz="165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3115504">
                <a:tc>
                  <a:txBody>
                    <a:bodyPr/>
                    <a:lstStyle/>
                    <a:p>
                      <a:pPr marL="0" lvl="0" indent="0" algn="l" rtl="0">
                        <a:lnSpc>
                          <a:spcPct val="115000"/>
                        </a:lnSpc>
                        <a:spcBef>
                          <a:spcPts val="0"/>
                        </a:spcBef>
                        <a:spcAft>
                          <a:spcPts val="0"/>
                        </a:spcAft>
                        <a:buNone/>
                      </a:pPr>
                      <a:r>
                        <a:rPr lang="ro-RO" sz="165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6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lnSpc>
                          <a:spcPct val="100000"/>
                        </a:lnSpc>
                        <a:spcBef>
                          <a:spcPts val="0"/>
                        </a:spcBef>
                        <a:spcAft>
                          <a:spcPts val="0"/>
                        </a:spcAft>
                        <a:buFontTx/>
                        <a:buNone/>
                      </a:pPr>
                      <a:r>
                        <a:rPr lang="ro-RO" altLang="en-US" sz="1650" dirty="0" smtClean="0">
                          <a:latin typeface="Calibri" panose="020F0502020204030204" pitchFamily="34" charset="0"/>
                          <a:cs typeface="Calibri" panose="020F0502020204030204" pitchFamily="34" charset="0"/>
                        </a:rPr>
                        <a:t>Art. 4 alin. (9): Vânzarea-cumpărarea terenurilor supuse privatizării, inclusiv a terenurilor aferente bunurilor private, precum și a celor aferente construcțiilor nefinalizate, se efectuează la un preț egal cu cel puțin valoarea de piață a terenului determinată de un evaluator în conformitate cu Legea nr. 989/2002 cu privire la activitatea de evaluare, dar nu mai mic decât prețul normativ calculat în conformitate cu prezenta lege. </a:t>
                      </a:r>
                      <a:r>
                        <a:rPr lang="ro-RO" altLang="en-US" sz="1650" b="1" u="sng" dirty="0" smtClean="0">
                          <a:latin typeface="Calibri" panose="020F0502020204030204" pitchFamily="34" charset="0"/>
                          <a:cs typeface="Calibri" panose="020F0502020204030204" pitchFamily="34" charset="0"/>
                        </a:rPr>
                        <a:t>Terenul care, după parametri și amplasare, nu poate fi format ca bun imobil de sine stătător se vinde prin concurs sau la licitație deținătorilor de terenuri adiacente.</a:t>
                      </a:r>
                      <a:r>
                        <a:rPr lang="ro-RO" altLang="en-US" sz="1650" dirty="0" smtClean="0">
                          <a:latin typeface="Calibri" panose="020F0502020204030204" pitchFamily="34" charset="0"/>
                          <a:cs typeface="Calibri" panose="020F0502020204030204" pitchFamily="34" charset="0"/>
                        </a:rPr>
                        <a:t> În cazul în care există un singur deținător de teren adiacent, vânzarea-cumpărarea terenului care nu poate fi format ca bun imobil de sine stătător se efectuează la prețul normativ al pământului. Această prevedere se aplică și relațiilor de arendă a unor astfel de terenuri. </a:t>
                      </a:r>
                      <a:r>
                        <a:rPr lang="ro-RO" altLang="en-US" sz="1650" b="1" u="sng" dirty="0" smtClean="0">
                          <a:latin typeface="Calibri" panose="020F0502020204030204" pitchFamily="34" charset="0"/>
                          <a:cs typeface="Calibri" panose="020F0502020204030204" pitchFamily="34" charset="0"/>
                        </a:rPr>
                        <a:t>Celelalte terenuri se vând prin concurs sau la licitație</a:t>
                      </a:r>
                      <a:r>
                        <a:rPr lang="ro-RO" altLang="en-US" sz="1650" dirty="0" smtClean="0">
                          <a:latin typeface="Calibri" panose="020F0502020204030204" pitchFamily="34" charset="0"/>
                          <a:cs typeface="Calibri" panose="020F0502020204030204" pitchFamily="34" charset="0"/>
                        </a:rPr>
                        <a:t>, cu excepțiile prevăzute de lege.</a:t>
                      </a:r>
                      <a:endParaRPr lang="ro-RO" sz="165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667585">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65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65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650" kern="1200" dirty="0" smtClean="0">
                          <a:solidFill>
                            <a:schemeClr val="tx1"/>
                          </a:solidFill>
                          <a:latin typeface="Calibri" panose="020F0502020204030204" pitchFamily="34" charset="0"/>
                          <a:ea typeface="+mn-ea"/>
                          <a:cs typeface="Calibri" panose="020F0502020204030204" pitchFamily="34" charset="0"/>
                          <a:sym typeface="Nunito Sans Medium"/>
                        </a:rPr>
                        <a:t>Administrarea bunurilor în concordanță cu cadrul normativ în vigoare.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19743" y="12240"/>
            <a:ext cx="8839200" cy="90838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353236860"/>
              </p:ext>
            </p:extLst>
          </p:nvPr>
        </p:nvGraphicFramePr>
        <p:xfrm>
          <a:off x="137886" y="1190149"/>
          <a:ext cx="8839200" cy="5134452"/>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25702">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a:t>
                      </a:r>
                      <a:r>
                        <a:rPr lang="en-US" altLang="en-US" sz="1800" b="1" dirty="0" smtClean="0">
                          <a:solidFill>
                            <a:srgbClr val="FF0000"/>
                          </a:solidFill>
                          <a:latin typeface="Calibri" panose="020F0502020204030204" pitchFamily="34" charset="0"/>
                          <a:cs typeface="Calibri" panose="020F0502020204030204" pitchFamily="34" charset="0"/>
                        </a:rPr>
                        <a:t>8</a:t>
                      </a:r>
                      <a:r>
                        <a:rPr lang="ro-RO" altLang="en-US" sz="1800" b="1" dirty="0" smtClean="0">
                          <a:solidFill>
                            <a:srgbClr val="FF0000"/>
                          </a:solidFill>
                          <a:latin typeface="Calibri" panose="020F0502020204030204" pitchFamily="34" charset="0"/>
                          <a:cs typeface="Calibri" panose="020F0502020204030204" pitchFamily="34" charset="0"/>
                        </a:rPr>
                        <a:t>. Neînregistrarea dreptului patrimonial asupra bunurilor imobile în registrul bunurilor imobile.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774674">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Legea cadastrului bunurilor imobile nr. 1543/1998</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708374">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buFont typeface="Wingdings" panose="05000000000000000000" pitchFamily="2" charset="2"/>
                        <a:buNone/>
                      </a:pPr>
                      <a:r>
                        <a:rPr lang="ro-RO" altLang="en-US" sz="1800" dirty="0" smtClean="0">
                          <a:latin typeface="Calibri" panose="020F0502020204030204" pitchFamily="34" charset="0"/>
                          <a:cs typeface="Calibri" panose="020F0502020204030204" pitchFamily="34" charset="0"/>
                        </a:rPr>
                        <a:t>Art. 4 alin. (3): </a:t>
                      </a:r>
                      <a:r>
                        <a:rPr lang="ro-RO" altLang="en-US" sz="1800" b="1" dirty="0" smtClean="0">
                          <a:latin typeface="Calibri" panose="020F0502020204030204" pitchFamily="34" charset="0"/>
                          <a:cs typeface="Calibri" panose="020F0502020204030204" pitchFamily="34" charset="0"/>
                        </a:rPr>
                        <a:t>Sunt supuse înregistrării obligatorii</a:t>
                      </a:r>
                      <a:r>
                        <a:rPr lang="ro-RO" altLang="en-US" sz="1800" dirty="0" smtClean="0">
                          <a:latin typeface="Calibri" panose="020F0502020204030204" pitchFamily="34" charset="0"/>
                          <a:cs typeface="Calibri" panose="020F0502020204030204" pitchFamily="34" charset="0"/>
                        </a:rPr>
                        <a:t> în</a:t>
                      </a:r>
                      <a:r>
                        <a:rPr lang="en-US" altLang="en-US" sz="1800" dirty="0" smtClean="0">
                          <a:latin typeface="Calibri" panose="020F0502020204030204" pitchFamily="34" charset="0"/>
                          <a:cs typeface="Calibri" panose="020F0502020204030204" pitchFamily="34" charset="0"/>
                        </a:rPr>
                        <a:t> </a:t>
                      </a:r>
                      <a:r>
                        <a:rPr lang="ro-RO" altLang="en-US" sz="1800" dirty="0" smtClean="0">
                          <a:latin typeface="Calibri" panose="020F0502020204030204" pitchFamily="34" charset="0"/>
                          <a:cs typeface="Calibri" panose="020F0502020204030204" pitchFamily="34" charset="0"/>
                        </a:rPr>
                        <a:t>registrul bunurilor imobile: </a:t>
                      </a:r>
                    </a:p>
                    <a:p>
                      <a:pPr marL="0" indent="360363" algn="just">
                        <a:buNone/>
                      </a:pPr>
                      <a:r>
                        <a:rPr lang="ro-RO" altLang="en-US" sz="1800" dirty="0" smtClean="0">
                          <a:latin typeface="Calibri" panose="020F0502020204030204" pitchFamily="34" charset="0"/>
                          <a:cs typeface="Calibri" panose="020F0502020204030204" pitchFamily="34" charset="0"/>
                        </a:rPr>
                        <a:t>a) </a:t>
                      </a:r>
                      <a:r>
                        <a:rPr lang="ro-RO" altLang="en-US" sz="1800" b="1" u="sng" dirty="0" smtClean="0">
                          <a:latin typeface="Calibri" panose="020F0502020204030204" pitchFamily="34" charset="0"/>
                          <a:cs typeface="Calibri" panose="020F0502020204030204" pitchFamily="34" charset="0"/>
                        </a:rPr>
                        <a:t>terenurile</a:t>
                      </a:r>
                      <a:r>
                        <a:rPr lang="ro-RO" altLang="en-US" sz="1800" dirty="0" smtClean="0">
                          <a:latin typeface="Calibri" panose="020F0502020204030204" pitchFamily="34" charset="0"/>
                          <a:cs typeface="Calibri" panose="020F0502020204030204" pitchFamily="34" charset="0"/>
                        </a:rPr>
                        <a:t>; </a:t>
                      </a:r>
                    </a:p>
                    <a:p>
                      <a:pPr marL="0" indent="360363" algn="just">
                        <a:buNone/>
                      </a:pPr>
                      <a:r>
                        <a:rPr lang="ro-RO" altLang="en-US" sz="1800" dirty="0" smtClean="0">
                          <a:latin typeface="Calibri" panose="020F0502020204030204" pitchFamily="34" charset="0"/>
                          <a:cs typeface="Calibri" panose="020F0502020204030204" pitchFamily="34" charset="0"/>
                        </a:rPr>
                        <a:t>b) </a:t>
                      </a:r>
                      <a:r>
                        <a:rPr lang="ro-RO" altLang="en-US" sz="1800" b="1" u="sng" dirty="0" smtClean="0">
                          <a:latin typeface="Calibri" panose="020F0502020204030204" pitchFamily="34" charset="0"/>
                          <a:cs typeface="Calibri" panose="020F0502020204030204" pitchFamily="34" charset="0"/>
                        </a:rPr>
                        <a:t>clădirile și alte construcții</a:t>
                      </a:r>
                      <a:r>
                        <a:rPr lang="ro-RO" altLang="en-US" sz="1800" dirty="0" smtClean="0">
                          <a:latin typeface="Calibri" panose="020F0502020204030204" pitchFamily="34" charset="0"/>
                          <a:cs typeface="Calibri" panose="020F0502020204030204" pitchFamily="34" charset="0"/>
                        </a:rPr>
                        <a:t> principale cu caracter definitiv, indiferent dacă sunt bunuri imobile sau părți componente ale acestora;</a:t>
                      </a:r>
                    </a:p>
                    <a:p>
                      <a:pPr marL="0" indent="360363" algn="just">
                        <a:buNone/>
                      </a:pPr>
                      <a:r>
                        <a:rPr lang="ro-RO" altLang="en-US" sz="1800" dirty="0" smtClean="0">
                          <a:latin typeface="Calibri" panose="020F0502020204030204" pitchFamily="34" charset="0"/>
                          <a:cs typeface="Calibri" panose="020F0502020204030204" pitchFamily="34" charset="0"/>
                        </a:rPr>
                        <a:t>c) </a:t>
                      </a:r>
                      <a:r>
                        <a:rPr lang="ro-RO" altLang="en-US" sz="1800" b="1" u="sng" dirty="0" smtClean="0">
                          <a:latin typeface="Calibri" panose="020F0502020204030204" pitchFamily="34" charset="0"/>
                          <a:cs typeface="Calibri" panose="020F0502020204030204" pitchFamily="34" charset="0"/>
                        </a:rPr>
                        <a:t>încăperile izolate</a:t>
                      </a:r>
                      <a:r>
                        <a:rPr lang="ro-RO" altLang="en-US" sz="1800" dirty="0" smtClean="0">
                          <a:latin typeface="Calibri" panose="020F0502020204030204" pitchFamily="34" charset="0"/>
                          <a:cs typeface="Calibri" panose="020F0502020204030204" pitchFamily="34" charset="0"/>
                        </a:rPr>
                        <a:t>, inclusiv unitățile în condominiu, împreună cu cota-parte corespunzătoare din dreptul de proprietate sau de superficie asupra terenului și din părțile comune din construcție.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825702">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Identificarea surselor de finanțare și demararea proceselor de înregistrare a dreptului patrimonial</a:t>
                      </a: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 asupra bunurilor imobile.</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19743" y="12240"/>
            <a:ext cx="8839200" cy="90838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43154694"/>
              </p:ext>
            </p:extLst>
          </p:nvPr>
        </p:nvGraphicFramePr>
        <p:xfrm>
          <a:off x="137886" y="1190149"/>
          <a:ext cx="8839200" cy="535582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42994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a:t>
                      </a:r>
                      <a:r>
                        <a:rPr lang="en-US" altLang="en-US" sz="1800" b="1" dirty="0" smtClean="0">
                          <a:solidFill>
                            <a:srgbClr val="FF0000"/>
                          </a:solidFill>
                          <a:latin typeface="Calibri" panose="020F0502020204030204" pitchFamily="34" charset="0"/>
                          <a:cs typeface="Calibri" panose="020F0502020204030204" pitchFamily="34" charset="0"/>
                        </a:rPr>
                        <a:t>9</a:t>
                      </a:r>
                      <a:r>
                        <a:rPr lang="ro-RO" altLang="en-US" sz="1800" b="1" dirty="0" smtClean="0">
                          <a:solidFill>
                            <a:srgbClr val="FF0000"/>
                          </a:solidFill>
                          <a:latin typeface="Calibri" panose="020F0502020204030204" pitchFamily="34" charset="0"/>
                          <a:cs typeface="Calibri" panose="020F0502020204030204" pitchFamily="34" charset="0"/>
                        </a:rPr>
                        <a:t>. Nu se aprobă delimitarea bunurilor imobile proprietate publică.</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2994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altLang="en-US" sz="1800" b="0" i="0" kern="1200" dirty="0" smtClean="0">
                          <a:solidFill>
                            <a:schemeClr val="tx1"/>
                          </a:solidFill>
                          <a:effectLst/>
                          <a:latin typeface="Calibri" panose="020F0502020204030204" pitchFamily="34" charset="0"/>
                          <a:ea typeface="+mn-ea"/>
                          <a:cs typeface="Calibri" panose="020F0502020204030204" pitchFamily="34" charset="0"/>
                        </a:rPr>
                        <a:t>Legea privind delimitarea proprietății publice nr. 29/2018</a:t>
                      </a:r>
                      <a:endParaRPr lang="ro-RO" sz="1800" b="0" i="0" kern="1200" dirty="0" smtClean="0">
                        <a:solidFill>
                          <a:schemeClr val="tx1"/>
                        </a:solidFill>
                        <a:effectLst/>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335958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indent="360000" algn="just"/>
                      <a:r>
                        <a:rPr lang="ro-MD" sz="1800" b="0" i="0" kern="1200" dirty="0" smtClean="0">
                          <a:solidFill>
                            <a:schemeClr val="tx1"/>
                          </a:solidFill>
                          <a:effectLst/>
                          <a:latin typeface="Calibri" panose="020F0502020204030204" pitchFamily="34" charset="0"/>
                          <a:ea typeface="+mn-ea"/>
                          <a:cs typeface="Calibri" panose="020F0502020204030204" pitchFamily="34" charset="0"/>
                        </a:rPr>
                        <a:t>Art. 16 alin. (1) lit. c): În procesul delimitării proprietății publice, </a:t>
                      </a:r>
                      <a:r>
                        <a:rPr lang="ro-MD" sz="1800" b="1" i="0" u="sng" kern="1200" dirty="0" smtClean="0">
                          <a:solidFill>
                            <a:schemeClr val="tx1"/>
                          </a:solidFill>
                          <a:effectLst/>
                          <a:latin typeface="Calibri" panose="020F0502020204030204" pitchFamily="34" charset="0"/>
                          <a:ea typeface="+mn-ea"/>
                          <a:cs typeface="Calibri" panose="020F0502020204030204" pitchFamily="34" charset="0"/>
                        </a:rPr>
                        <a:t>autoritățile deliberative ale administrației publice locale</a:t>
                      </a:r>
                      <a:r>
                        <a:rPr lang="ro-MD" sz="1800" b="0" i="0" kern="1200" dirty="0" smtClean="0">
                          <a:solidFill>
                            <a:schemeClr val="tx1"/>
                          </a:solidFill>
                          <a:effectLst/>
                          <a:latin typeface="Calibri" panose="020F0502020204030204" pitchFamily="34" charset="0"/>
                          <a:ea typeface="+mn-ea"/>
                          <a:cs typeface="Calibri" panose="020F0502020204030204" pitchFamily="34" charset="0"/>
                        </a:rPr>
                        <a:t>/autoritatea deliberativă a administrației publice a unității teritoriale autonome Găgăuzia </a:t>
                      </a:r>
                      <a:r>
                        <a:rPr lang="ro-MD" sz="1800" b="1" i="0" u="sng" kern="1200" dirty="0" smtClean="0">
                          <a:solidFill>
                            <a:schemeClr val="tx1"/>
                          </a:solidFill>
                          <a:effectLst/>
                          <a:latin typeface="Calibri" panose="020F0502020204030204" pitchFamily="34" charset="0"/>
                          <a:ea typeface="+mn-ea"/>
                          <a:cs typeface="Calibri" panose="020F0502020204030204" pitchFamily="34" charset="0"/>
                        </a:rPr>
                        <a:t>asigură întocmirea listelor de bunuri imobile proprietate publică a unității administrativ-teritoriale și coordonarea acestora</a:t>
                      </a:r>
                      <a:r>
                        <a:rPr lang="ro-MD" sz="1800" b="0" i="0" kern="1200" dirty="0" smtClean="0">
                          <a:solidFill>
                            <a:schemeClr val="tx1"/>
                          </a:solidFill>
                          <a:effectLst/>
                          <a:latin typeface="Calibri" panose="020F0502020204030204" pitchFamily="34" charset="0"/>
                          <a:ea typeface="+mn-ea"/>
                          <a:cs typeface="Calibri" panose="020F0502020204030204" pitchFamily="34" charset="0"/>
                        </a:rPr>
                        <a:t> cu autoritățile administrației publice locale de nivelul întâi sau al doilea și cu autoritățile administrației publice centrale de specialitate, iar în lipsa acestora, cu Agenția Proprietății Publice.</a:t>
                      </a:r>
                    </a:p>
                    <a:p>
                      <a:pPr indent="360000" algn="just"/>
                      <a:r>
                        <a:rPr lang="ro-MD" sz="1800" b="0" i="0" kern="1200" dirty="0" smtClean="0">
                          <a:solidFill>
                            <a:schemeClr val="tx1"/>
                          </a:solidFill>
                          <a:effectLst/>
                          <a:latin typeface="Calibri" panose="020F0502020204030204" pitchFamily="34" charset="0"/>
                          <a:ea typeface="+mn-ea"/>
                          <a:cs typeface="Calibri" panose="020F0502020204030204" pitchFamily="34" charset="0"/>
                        </a:rPr>
                        <a:t>Art. 20 alin. (2) lit. d): </a:t>
                      </a:r>
                      <a:r>
                        <a:rPr lang="ro-MD" sz="1800" b="1" i="0" u="sng" kern="1200" dirty="0" smtClean="0">
                          <a:solidFill>
                            <a:schemeClr val="tx1"/>
                          </a:solidFill>
                          <a:effectLst/>
                          <a:latin typeface="Calibri" panose="020F0502020204030204" pitchFamily="34" charset="0"/>
                          <a:ea typeface="+mn-ea"/>
                          <a:cs typeface="Calibri" panose="020F0502020204030204" pitchFamily="34" charset="0"/>
                        </a:rPr>
                        <a:t>Delimitarea bunurilor imobile proprietate publică în funcție de apartenență include aprobarea</a:t>
                      </a:r>
                      <a:r>
                        <a:rPr lang="ro-MD" sz="1800" b="0" i="0" kern="1200" dirty="0" smtClean="0">
                          <a:solidFill>
                            <a:schemeClr val="tx1"/>
                          </a:solidFill>
                          <a:effectLst/>
                          <a:latin typeface="Calibri" panose="020F0502020204030204" pitchFamily="34" charset="0"/>
                          <a:ea typeface="+mn-ea"/>
                          <a:cs typeface="Calibri" panose="020F0502020204030204" pitchFamily="34" charset="0"/>
                        </a:rPr>
                        <a:t> de către Guvern sau </a:t>
                      </a:r>
                      <a:r>
                        <a:rPr lang="ro-MD" sz="1800" b="1" i="0" u="sng" kern="1200" dirty="0" smtClean="0">
                          <a:solidFill>
                            <a:schemeClr val="tx1"/>
                          </a:solidFill>
                          <a:effectLst/>
                          <a:latin typeface="Calibri" panose="020F0502020204030204" pitchFamily="34" charset="0"/>
                          <a:ea typeface="+mn-ea"/>
                          <a:cs typeface="Calibri" panose="020F0502020204030204" pitchFamily="34" charset="0"/>
                        </a:rPr>
                        <a:t>de către autoritățile deliberative ale administrației publice locale</a:t>
                      </a:r>
                      <a:r>
                        <a:rPr lang="ro-MD" sz="1800" b="0" i="0" kern="1200" dirty="0" smtClean="0">
                          <a:solidFill>
                            <a:schemeClr val="tx1"/>
                          </a:solidFill>
                          <a:effectLst/>
                          <a:latin typeface="Calibri" panose="020F0502020204030204" pitchFamily="34" charset="0"/>
                          <a:ea typeface="+mn-ea"/>
                          <a:cs typeface="Calibri" panose="020F0502020204030204" pitchFamily="34" charset="0"/>
                        </a:rPr>
                        <a:t>/autoritatea deliberativă a administrației publice a unității teritoriale autonome Găgăuzia a listelor de bunuri imobile.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610182">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Demararea proceselor de delimitare a</a:t>
                      </a:r>
                      <a:r>
                        <a:rPr lang="ro-RO" altLang="en-US" sz="1800" kern="1200" dirty="0" smtClean="0">
                          <a:solidFill>
                            <a:schemeClr val="tx1"/>
                          </a:solidFill>
                          <a:latin typeface="Calibri" panose="020F0502020204030204" pitchFamily="34" charset="0"/>
                          <a:ea typeface="+mn-ea"/>
                          <a:cs typeface="Calibri" panose="020F0502020204030204" pitchFamily="34" charset="0"/>
                        </a:rPr>
                        <a:t> bunurilor imobile proprietate publică.</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19743" y="12240"/>
            <a:ext cx="8839200" cy="90838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551999576"/>
              </p:ext>
            </p:extLst>
          </p:nvPr>
        </p:nvGraphicFramePr>
        <p:xfrm>
          <a:off x="137886" y="1190149"/>
          <a:ext cx="8839200" cy="4560472"/>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79105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a:t>
                      </a:r>
                      <a:r>
                        <a:rPr lang="en-US" altLang="en-US" sz="1800" b="1" dirty="0" smtClean="0">
                          <a:solidFill>
                            <a:srgbClr val="FF0000"/>
                          </a:solidFill>
                          <a:latin typeface="Calibri" panose="020F0502020204030204" pitchFamily="34" charset="0"/>
                          <a:cs typeface="Calibri" panose="020F0502020204030204" pitchFamily="34" charset="0"/>
                        </a:rPr>
                        <a:t>10</a:t>
                      </a:r>
                      <a:r>
                        <a:rPr lang="ro-RO" altLang="en-US" sz="1800" b="1" dirty="0" smtClean="0">
                          <a:solidFill>
                            <a:srgbClr val="FF0000"/>
                          </a:solidFill>
                          <a:latin typeface="Calibri" panose="020F0502020204030204" pitchFamily="34" charset="0"/>
                          <a:cs typeface="Calibri" panose="020F0502020204030204" pitchFamily="34" charset="0"/>
                        </a:rPr>
                        <a:t>. Nu se întocmește lista bunurilor nepasibile privatizării.</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Tx/>
                        <a:buNone/>
                      </a:pPr>
                      <a:r>
                        <a:rPr lang="ro-RO" altLang="en-US" sz="1800" kern="1200" dirty="0" smtClean="0">
                          <a:solidFill>
                            <a:schemeClr val="tx1"/>
                          </a:solidFill>
                          <a:latin typeface="Calibri" panose="020F0502020204030204" pitchFamily="34" charset="0"/>
                          <a:ea typeface="+mn-ea"/>
                          <a:cs typeface="Calibri" panose="020F0502020204030204" pitchFamily="34" charset="0"/>
                        </a:rPr>
                        <a:t>Legea privind administrarea și deetatizarea proprietății publice </a:t>
                      </a:r>
                    </a:p>
                    <a:p>
                      <a:pPr marL="0" indent="0" algn="just">
                        <a:buFontTx/>
                        <a:buNone/>
                      </a:pPr>
                      <a:r>
                        <a:rPr lang="ro-RO" altLang="en-US" sz="1800" kern="1200" dirty="0" smtClean="0">
                          <a:solidFill>
                            <a:schemeClr val="tx1"/>
                          </a:solidFill>
                          <a:latin typeface="Calibri" panose="020F0502020204030204" pitchFamily="34" charset="0"/>
                          <a:ea typeface="+mn-ea"/>
                          <a:cs typeface="Calibri" panose="020F0502020204030204" pitchFamily="34" charset="0"/>
                        </a:rPr>
                        <a:t>nr. 121/2007</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12353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9 alin. (2) lit. d): În domeniul administrării proprietății publice,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 competența autorității administrației publice locale ține întocmirea proiectului de listă a bunurilor</a:t>
                      </a:r>
                      <a:r>
                        <a:rPr lang="ro-RO" sz="1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proprietate a unității administrativ-teritoriale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nepasibile de privatizare și prezentarea acestui proiect organului abilitat </a:t>
                      </a:r>
                      <a:r>
                        <a:rPr lang="ro-RO" sz="1800" b="0" i="1" u="none"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(Agenția Proprietății Publice)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610182">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Demararea proceselor de </a:t>
                      </a:r>
                      <a:r>
                        <a:rPr lang="ro-RO" sz="1800" kern="1200" dirty="0" smtClean="0">
                          <a:solidFill>
                            <a:schemeClr val="tx1"/>
                          </a:solidFill>
                          <a:latin typeface="Calibri" panose="020F0502020204030204" pitchFamily="34" charset="0"/>
                          <a:ea typeface="+mn-ea"/>
                          <a:cs typeface="Calibri" panose="020F0502020204030204" pitchFamily="34" charset="0"/>
                        </a:rPr>
                        <a:t>întocmire a proiectului de listă a bunurilor </a:t>
                      </a:r>
                      <a:r>
                        <a:rPr lang="ro-RO" altLang="en-US" sz="1800" kern="1200" dirty="0" smtClean="0">
                          <a:solidFill>
                            <a:schemeClr val="tx1"/>
                          </a:solidFill>
                          <a:latin typeface="Calibri" panose="020F0502020204030204" pitchFamily="34" charset="0"/>
                          <a:ea typeface="+mn-ea"/>
                          <a:cs typeface="Calibri" panose="020F0502020204030204" pitchFamily="34" charset="0"/>
                        </a:rPr>
                        <a:t>nepasibile privatizării.</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11" name="Прямоугольник 10"/>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19743" y="12240"/>
            <a:ext cx="8839200" cy="90838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274;p29"/>
          <p:cNvGraphicFramePr/>
          <p:nvPr>
            <p:extLst>
              <p:ext uri="{D42A27DB-BD31-4B8C-83A1-F6EECF244321}">
                <p14:modId xmlns:p14="http://schemas.microsoft.com/office/powerpoint/2010/main" val="63701348"/>
              </p:ext>
            </p:extLst>
          </p:nvPr>
        </p:nvGraphicFramePr>
        <p:xfrm>
          <a:off x="137886" y="1190149"/>
          <a:ext cx="8839200" cy="4982052"/>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29094">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kern="0" dirty="0" smtClean="0">
                          <a:solidFill>
                            <a:srgbClr val="FF0000"/>
                          </a:solidFill>
                          <a:latin typeface="Calibri" panose="020F0502020204030204" pitchFamily="34" charset="0"/>
                          <a:cs typeface="Calibri" panose="020F0502020204030204" pitchFamily="34" charset="0"/>
                        </a:rPr>
                        <a:t>3.1</a:t>
                      </a:r>
                      <a:r>
                        <a:rPr lang="en-US" altLang="en-US" sz="1800" b="1" kern="0" dirty="0" smtClean="0">
                          <a:solidFill>
                            <a:srgbClr val="FF0000"/>
                          </a:solidFill>
                          <a:latin typeface="Calibri" panose="020F0502020204030204" pitchFamily="34" charset="0"/>
                          <a:cs typeface="Calibri" panose="020F0502020204030204" pitchFamily="34" charset="0"/>
                        </a:rPr>
                        <a:t>1</a:t>
                      </a:r>
                      <a:r>
                        <a:rPr lang="ro-RO" altLang="en-US" sz="1800" b="1" kern="0" dirty="0" smtClean="0">
                          <a:solidFill>
                            <a:srgbClr val="FF0000"/>
                          </a:solidFill>
                          <a:latin typeface="Calibri" panose="020F0502020204030204" pitchFamily="34" charset="0"/>
                          <a:cs typeface="Calibri" panose="020F0502020204030204" pitchFamily="34" charset="0"/>
                        </a:rPr>
                        <a:t>. Bunurile se transmit în locațiune în lipsa deciziei consiliului.</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5837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privind administrația publică locală nr. 436/2006</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22565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12700" indent="360000" algn="just">
                        <a:lnSpc>
                          <a:spcPct val="107000"/>
                        </a:lnSpc>
                        <a:spcAft>
                          <a:spcPts val="800"/>
                        </a:spcAf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14 alin. (2) lit. b):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Consiliul local administrează bunurile</a:t>
                      </a:r>
                      <a:r>
                        <a:rPr lang="ro-RO" sz="1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domeniului public și ale celui privat ale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satului (comunei), orașului (municipiului)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12700" indent="360000" algn="just">
                        <a:lnSpc>
                          <a:spcPct val="107000"/>
                        </a:lnSpc>
                        <a:spcAft>
                          <a:spcPts val="800"/>
                        </a:spcAft>
                        <a:buFont typeface="Wingdings" panose="05000000000000000000" pitchFamily="2" charset="2"/>
                        <a:buNone/>
                      </a:pPr>
                      <a:endParaRPr lang="ro-RO" sz="8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2700" indent="360000" algn="just">
                        <a:lnSpc>
                          <a:spcPct val="107000"/>
                        </a:lnSpc>
                        <a:spcAft>
                          <a:spcPts val="800"/>
                        </a:spcAf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43 alin. (1) lit. c):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Consiliul raional decide privind administrarea bunurilor</a:t>
                      </a:r>
                      <a:r>
                        <a:rPr lang="ro-RO" sz="1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domeniilor public și privat ale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raionului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968928">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Administrarea bunurilor în concordanță cu cadrul normativ în vigoare.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5" name="Прямоугольник 4"/>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3509960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oogle Shape;274;p29"/>
          <p:cNvGraphicFramePr/>
          <p:nvPr>
            <p:extLst>
              <p:ext uri="{D42A27DB-BD31-4B8C-83A1-F6EECF244321}">
                <p14:modId xmlns:p14="http://schemas.microsoft.com/office/powerpoint/2010/main" val="2586203119"/>
              </p:ext>
            </p:extLst>
          </p:nvPr>
        </p:nvGraphicFramePr>
        <p:xfrm>
          <a:off x="137886" y="1190149"/>
          <a:ext cx="8839200" cy="4982052"/>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29094">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3.1</a:t>
                      </a:r>
                      <a:r>
                        <a:rPr lang="en-US" altLang="en-US" sz="1800" b="1" dirty="0" smtClean="0">
                          <a:solidFill>
                            <a:srgbClr val="FF0000"/>
                          </a:solidFill>
                          <a:latin typeface="Calibri" panose="020F0502020204030204" pitchFamily="34" charset="0"/>
                          <a:cs typeface="Calibri" panose="020F0502020204030204" pitchFamily="34" charset="0"/>
                        </a:rPr>
                        <a:t>2</a:t>
                      </a:r>
                      <a:r>
                        <a:rPr lang="ro-RO" altLang="en-US" sz="1800" b="1" dirty="0" smtClean="0">
                          <a:solidFill>
                            <a:srgbClr val="FF0000"/>
                          </a:solidFill>
                          <a:latin typeface="Calibri" panose="020F0502020204030204" pitchFamily="34" charset="0"/>
                          <a:cs typeface="Calibri" panose="020F0502020204030204" pitchFamily="34" charset="0"/>
                        </a:rPr>
                        <a:t>. Bunurile se transmit în locațiune fără organizarea licitațiilor publice.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5837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Tx/>
                        <a:buNone/>
                      </a:pPr>
                      <a:r>
                        <a:rPr lang="ro-RO" altLang="en-US" sz="1800" kern="1200" dirty="0" smtClean="0">
                          <a:solidFill>
                            <a:schemeClr val="tx1"/>
                          </a:solidFill>
                          <a:latin typeface="Calibri" panose="020F0502020204030204" pitchFamily="34" charset="0"/>
                          <a:ea typeface="+mn-ea"/>
                          <a:cs typeface="Calibri" panose="020F0502020204030204" pitchFamily="34" charset="0"/>
                        </a:rPr>
                        <a:t>Legea privind administrația publică locală nr. 436/2006</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22565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12700" indent="0" algn="just">
                        <a:lnSpc>
                          <a:spcPct val="107000"/>
                        </a:lnSpc>
                        <a:spcAft>
                          <a:spcPts val="800"/>
                        </a:spcAf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77 alin. (2):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Actele juridice</a:t>
                      </a:r>
                      <a:r>
                        <a:rPr lang="ro-RO" sz="1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 administrare și de dispoziție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privind bunurile proprietate publică</a:t>
                      </a:r>
                      <a:r>
                        <a:rPr lang="ro-RO" sz="1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 unității administrativ-teritoriale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se încheie</a:t>
                      </a:r>
                      <a:r>
                        <a:rPr lang="ro-RO" sz="1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cu persoanele fizice și persoanele juridice de drept privat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prin licitație publică</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organizată în condițiile legii, cu excepția cazurilor stabilite expres prin lege.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968928">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Administrarea bunurilor în concordanță cu cadrul normativ în vigoare.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13" name="Прямоугольник 12"/>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4" name="Рисунок 13"/>
          <p:cNvPicPr>
            <a:picLocks noChangeAspect="1"/>
          </p:cNvPicPr>
          <p:nvPr/>
        </p:nvPicPr>
        <p:blipFill>
          <a:blip r:embed="rId2"/>
          <a:stretch>
            <a:fillRect/>
          </a:stretch>
        </p:blipFill>
        <p:spPr>
          <a:xfrm>
            <a:off x="119743" y="12240"/>
            <a:ext cx="8839200" cy="90838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274;p29"/>
          <p:cNvGraphicFramePr/>
          <p:nvPr>
            <p:extLst>
              <p:ext uri="{D42A27DB-BD31-4B8C-83A1-F6EECF244321}">
                <p14:modId xmlns:p14="http://schemas.microsoft.com/office/powerpoint/2010/main" val="505514430"/>
              </p:ext>
            </p:extLst>
          </p:nvPr>
        </p:nvGraphicFramePr>
        <p:xfrm>
          <a:off x="137886" y="1190149"/>
          <a:ext cx="8839200" cy="4982052"/>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29094">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kern="0" dirty="0" smtClean="0">
                          <a:solidFill>
                            <a:srgbClr val="FF0000"/>
                          </a:solidFill>
                          <a:latin typeface="Calibri" panose="020F0502020204030204" pitchFamily="34" charset="0"/>
                          <a:cs typeface="Calibri" panose="020F0502020204030204" pitchFamily="34" charset="0"/>
                        </a:rPr>
                        <a:t>3.13. </a:t>
                      </a:r>
                      <a:r>
                        <a:rPr lang="ro-RO" altLang="ru-RU" sz="1800" b="1" kern="0" dirty="0" smtClean="0">
                          <a:solidFill>
                            <a:srgbClr val="FF0000"/>
                          </a:solidFill>
                          <a:latin typeface="Calibri" panose="020F0502020204030204" pitchFamily="34" charset="0"/>
                          <a:cs typeface="Calibri" panose="020F0502020204030204" pitchFamily="34" charset="0"/>
                        </a:rPr>
                        <a:t>Neperceperea impozitului privat.</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5837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l">
                        <a:buFontTx/>
                        <a:buNone/>
                      </a:pPr>
                      <a:r>
                        <a:rPr lang="ro-RO" altLang="en-US" sz="1800" kern="1200" dirty="0" smtClean="0">
                          <a:solidFill>
                            <a:schemeClr val="tx1"/>
                          </a:solidFill>
                          <a:latin typeface="Calibri" panose="020F0502020204030204" pitchFamily="34" charset="0"/>
                          <a:ea typeface="+mn-ea"/>
                          <a:cs typeface="Calibri" panose="020F0502020204030204" pitchFamily="34" charset="0"/>
                        </a:rPr>
                        <a:t>Legile bugetare anuale.</a:t>
                      </a:r>
                    </a:p>
                    <a:p>
                      <a:pPr algn="l">
                        <a:buFontTx/>
                        <a:buNone/>
                      </a:pPr>
                      <a:r>
                        <a:rPr lang="ro-RO" altLang="en-US" sz="1800" kern="1200" dirty="0" smtClean="0">
                          <a:solidFill>
                            <a:schemeClr val="tx1"/>
                          </a:solidFill>
                          <a:latin typeface="Calibri" panose="020F0502020204030204" pitchFamily="34" charset="0"/>
                          <a:ea typeface="+mn-ea"/>
                          <a:cs typeface="Calibri" panose="020F0502020204030204" pitchFamily="34" charset="0"/>
                        </a:rPr>
                        <a:t>Legea bugetului de stat pentru anul 2025 nr. 310/2024</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22565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lnSpc>
                          <a:spcPct val="107000"/>
                        </a:lnSpc>
                        <a:spcAft>
                          <a:spcPts val="800"/>
                        </a:spcAf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9 alin. (1):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Impozitul privat reprezintă o plată unică care se percepe la efectuarea tranzacțiilor cu bunuri proprietate publică</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procesul de privatizare, indiferent de tipul mijloacelor folosite.</a:t>
                      </a:r>
                      <a:endParaRPr lang="ro-RO" sz="1800" dirty="0" smtClean="0">
                        <a:latin typeface="Calibri" panose="020F0502020204030204" pitchFamily="34" charset="0"/>
                        <a:ea typeface="Calibri" panose="020F0502020204030204" pitchFamily="34" charset="0"/>
                        <a:cs typeface="Calibri" panose="020F0502020204030204" pitchFamily="34" charset="0"/>
                      </a:endParaRPr>
                    </a:p>
                    <a:p>
                      <a:pPr marL="0" indent="360000" algn="just">
                        <a:lnSpc>
                          <a:spcPct val="107000"/>
                        </a:lnSpc>
                        <a:spcAft>
                          <a:spcPts val="800"/>
                        </a:spcAf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9 alin. (4):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Cota impozitului privat se stabilește la 1% din valoarea de achiziție a bunurilor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proprietate publică supuse privatizării, inclusiv din valoarea acțiunilor supuse privatizării.</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968928">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Administrarea bunurilor și perceperea impozitului privat în concordanță cu cadrul normativ în vigoare.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5" name="Прямоугольник 4"/>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1056701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oogle Shape;274;p29"/>
          <p:cNvGraphicFramePr/>
          <p:nvPr>
            <p:extLst>
              <p:ext uri="{D42A27DB-BD31-4B8C-83A1-F6EECF244321}">
                <p14:modId xmlns:p14="http://schemas.microsoft.com/office/powerpoint/2010/main" val="1013770939"/>
              </p:ext>
            </p:extLst>
          </p:nvPr>
        </p:nvGraphicFramePr>
        <p:xfrm>
          <a:off x="137886" y="1190149"/>
          <a:ext cx="8839200" cy="541891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29094">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600" b="1" dirty="0" smtClean="0">
                          <a:solidFill>
                            <a:srgbClr val="FF0000"/>
                          </a:solidFill>
                          <a:latin typeface="Calibri" panose="020F0502020204030204" pitchFamily="34" charset="0"/>
                          <a:cs typeface="Calibri" panose="020F0502020204030204" pitchFamily="34" charset="0"/>
                        </a:rPr>
                        <a:t>3.14. Încălcarea procedurilor de realizare a licitațiilor publice:</a:t>
                      </a:r>
                    </a:p>
                    <a:p>
                      <a:pPr marL="0" lvl="0" indent="0" algn="l" rtl="0">
                        <a:lnSpc>
                          <a:spcPct val="100000"/>
                        </a:lnSpc>
                        <a:spcBef>
                          <a:spcPts val="0"/>
                        </a:spcBef>
                        <a:spcAft>
                          <a:spcPts val="0"/>
                        </a:spcAft>
                        <a:buNone/>
                      </a:pPr>
                      <a:r>
                        <a:rPr lang="ro-RO" altLang="en-US" sz="1600" b="1" dirty="0" smtClean="0">
                          <a:solidFill>
                            <a:srgbClr val="FF0000"/>
                          </a:solidFill>
                          <a:latin typeface="Calibri" panose="020F0502020204030204" pitchFamily="34" charset="0"/>
                          <a:cs typeface="Calibri" panose="020F0502020204030204" pitchFamily="34" charset="0"/>
                        </a:rPr>
                        <a:t>- neperceperea acontului pentru fiecare lot în parte;</a:t>
                      </a:r>
                    </a:p>
                    <a:p>
                      <a:pPr marL="0" lvl="0" indent="0" algn="l" rtl="0">
                        <a:lnSpc>
                          <a:spcPct val="100000"/>
                        </a:lnSpc>
                        <a:spcBef>
                          <a:spcPts val="0"/>
                        </a:spcBef>
                        <a:spcAft>
                          <a:spcPts val="0"/>
                        </a:spcAft>
                        <a:buNone/>
                      </a:pPr>
                      <a:r>
                        <a:rPr lang="ro-RO" altLang="en-US" sz="1600" b="1" dirty="0" smtClean="0">
                          <a:solidFill>
                            <a:srgbClr val="FF0000"/>
                          </a:solidFill>
                          <a:latin typeface="Calibri" panose="020F0502020204030204" pitchFamily="34" charset="0"/>
                          <a:cs typeface="Calibri" panose="020F0502020204030204" pitchFamily="34" charset="0"/>
                        </a:rPr>
                        <a:t>- stabilirea eronată a pasului licitării;</a:t>
                      </a:r>
                    </a:p>
                    <a:p>
                      <a:pPr marL="0" lvl="0" indent="0" algn="just" rtl="0">
                        <a:lnSpc>
                          <a:spcPct val="100000"/>
                        </a:lnSpc>
                        <a:spcBef>
                          <a:spcPts val="0"/>
                        </a:spcBef>
                        <a:spcAft>
                          <a:spcPts val="0"/>
                        </a:spcAft>
                        <a:buNone/>
                      </a:pPr>
                      <a:r>
                        <a:rPr lang="ro-RO" altLang="en-US" sz="1600" b="1" dirty="0" smtClean="0">
                          <a:solidFill>
                            <a:srgbClr val="FF0000"/>
                          </a:solidFill>
                          <a:latin typeface="Calibri" panose="020F0502020204030204" pitchFamily="34" charset="0"/>
                          <a:cs typeface="Calibri" panose="020F0502020204030204" pitchFamily="34" charset="0"/>
                        </a:rPr>
                        <a:t>- neperceperea în termen a plăților.</a:t>
                      </a:r>
                      <a:endParaRPr lang="pt-BR" sz="16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6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l">
                        <a:buFontTx/>
                        <a:buNone/>
                      </a:pPr>
                      <a:r>
                        <a:rPr lang="ro-RO" altLang="en-US" sz="1600" kern="1200" dirty="0" smtClean="0">
                          <a:solidFill>
                            <a:schemeClr val="tx1"/>
                          </a:solidFill>
                          <a:latin typeface="Calibri" panose="020F0502020204030204" pitchFamily="34" charset="0"/>
                          <a:ea typeface="+mn-ea"/>
                          <a:cs typeface="Calibri" panose="020F0502020204030204" pitchFamily="34" charset="0"/>
                        </a:rPr>
                        <a:t>Regulamentul privind licitațiile cu strigare și cu reducere, aprobat prin Hotărârea Guvernului nr. 136/2009</a:t>
                      </a:r>
                      <a:endPar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225655">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buFont typeface="Wingdings" panose="05000000000000000000" pitchFamily="2" charset="2"/>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11 lit. j):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Comunicatul</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informativ privind desfășurarea licitației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va include suma taxei de participare și mărimea acontului pentru fiecare bun</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expus la licitație.</a:t>
                      </a:r>
                    </a:p>
                    <a:p>
                      <a:pPr marL="0" indent="360000" algn="just">
                        <a:buFont typeface="Wingdings" panose="05000000000000000000" pitchFamily="2" charset="2"/>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22 lit. a): Înainte de începerea licitației, Comisia va stabili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pasul licitării care nu va fi mai mic de 10 la sută</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din prețul de expunere, dar nu mai mare de 50 la sută.</a:t>
                      </a:r>
                    </a:p>
                    <a:p>
                      <a:pPr marL="0" indent="360000" algn="just">
                        <a:buFont typeface="Wingdings" panose="05000000000000000000" pitchFamily="2" charset="2"/>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33: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 parcursul a 20 de zile</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după semnarea procesului-verbal al rezultatelor licitației cu strigare,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cumpărătorul achită prețul</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bunului adjudecat.</a:t>
                      </a:r>
                    </a:p>
                    <a:p>
                      <a:pPr marL="0" indent="360000" algn="just">
                        <a:buNone/>
                      </a:pP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Achitarea prețului</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adjudecat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la licitația cu reducere se va efectua în termen de 7 zile</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după semnarea procesului-verbal.</a:t>
                      </a:r>
                    </a:p>
                    <a:p>
                      <a:pPr marL="0" indent="360000" algn="just">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Câștigătorul licitației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pentru obținerea dreptului de locațiune</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arendă,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 termen de 15 zile, achită în avans chiria pentru cel puțin 3 luni</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6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968928">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6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6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rPr>
                        <a:t>Instruirea</a:t>
                      </a:r>
                      <a:r>
                        <a:rPr lang="ro-RO" sz="1600" kern="1200" baseline="0" dirty="0" smtClean="0">
                          <a:solidFill>
                            <a:schemeClr val="tx1"/>
                          </a:solidFill>
                          <a:latin typeface="Calibri" panose="020F0502020204030204" pitchFamily="34" charset="0"/>
                          <a:ea typeface="+mn-ea"/>
                          <a:cs typeface="Calibri" panose="020F0502020204030204" pitchFamily="34" charset="0"/>
                          <a:sym typeface="Nunito Sans Medium"/>
                        </a:rPr>
                        <a:t> personalului implicat în desfășurarea licitațiilor.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baseline="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600" kern="1200" baseline="0" dirty="0" smtClean="0">
                          <a:solidFill>
                            <a:schemeClr val="tx1"/>
                          </a:solidFill>
                          <a:latin typeface="Calibri" panose="020F0502020204030204" pitchFamily="34" charset="0"/>
                          <a:ea typeface="+mn-ea"/>
                          <a:cs typeface="Calibri" panose="020F0502020204030204" pitchFamily="34" charset="0"/>
                          <a:sym typeface="Nunito Sans Medium"/>
                        </a:rPr>
                        <a:t>Realizarea licitațiilor în conformitate cu </a:t>
                      </a:r>
                      <a:r>
                        <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rPr>
                        <a:t>cadrul normativ în vigoare.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13" name="Прямоугольник 12"/>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4" name="Рисунок 13"/>
          <p:cNvPicPr>
            <a:picLocks noChangeAspect="1"/>
          </p:cNvPicPr>
          <p:nvPr/>
        </p:nvPicPr>
        <p:blipFill>
          <a:blip r:embed="rId2"/>
          <a:stretch>
            <a:fillRect/>
          </a:stretch>
        </p:blipFill>
        <p:spPr>
          <a:xfrm>
            <a:off x="119743" y="12240"/>
            <a:ext cx="8839200" cy="9083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oogle Shape;274;p29"/>
          <p:cNvGraphicFramePr/>
          <p:nvPr>
            <p:extLst>
              <p:ext uri="{D42A27DB-BD31-4B8C-83A1-F6EECF244321}">
                <p14:modId xmlns:p14="http://schemas.microsoft.com/office/powerpoint/2010/main" val="3396057609"/>
              </p:ext>
            </p:extLst>
          </p:nvPr>
        </p:nvGraphicFramePr>
        <p:xfrm>
          <a:off x="152400" y="1129731"/>
          <a:ext cx="8839200" cy="542346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108588">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1600"/>
                        </a:spcAft>
                        <a:buNone/>
                      </a:pPr>
                      <a:r>
                        <a:rPr lang="ro-RO" altLang="en-US" sz="1800" b="1" dirty="0" smtClean="0">
                          <a:solidFill>
                            <a:srgbClr val="FF0000"/>
                          </a:solidFill>
                          <a:latin typeface="Calibri" panose="020F0502020204030204" pitchFamily="34" charset="0"/>
                          <a:cs typeface="Calibri" panose="020F0502020204030204" pitchFamily="34" charset="0"/>
                        </a:rPr>
                        <a:t>1.</a:t>
                      </a:r>
                      <a:r>
                        <a:rPr lang="en-US" altLang="en-US" sz="1800" b="1" dirty="0" smtClean="0">
                          <a:solidFill>
                            <a:srgbClr val="FF0000"/>
                          </a:solidFill>
                          <a:latin typeface="Calibri" panose="020F0502020204030204" pitchFamily="34" charset="0"/>
                          <a:cs typeface="Calibri" panose="020F0502020204030204" pitchFamily="34" charset="0"/>
                        </a:rPr>
                        <a:t>2</a:t>
                      </a:r>
                      <a:r>
                        <a:rPr lang="ro-RO" altLang="en-US" sz="1800" b="1" dirty="0" smtClean="0">
                          <a:solidFill>
                            <a:srgbClr val="FF0000"/>
                          </a:solidFill>
                          <a:latin typeface="Calibri" panose="020F0502020204030204" pitchFamily="34" charset="0"/>
                          <a:cs typeface="Calibri" panose="020F0502020204030204" pitchFamily="34" charset="0"/>
                        </a:rPr>
                        <a:t>. Aprobarea bugetului cu întârziere.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4975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rtl="0">
                        <a:lnSpc>
                          <a:spcPct val="115000"/>
                        </a:lnSpc>
                        <a:spcBef>
                          <a:spcPts val="0"/>
                        </a:spcBef>
                        <a:spcAft>
                          <a:spcPts val="1600"/>
                        </a:spcAft>
                        <a:buNone/>
                      </a:pPr>
                      <a:r>
                        <a:rPr lang="ro-RO" altLang="en-US" sz="1800" kern="1200" dirty="0" smtClean="0">
                          <a:solidFill>
                            <a:schemeClr val="tx1"/>
                          </a:solidFill>
                          <a:latin typeface="Calibri" panose="020F0502020204030204" pitchFamily="34" charset="0"/>
                          <a:ea typeface="+mn-ea"/>
                          <a:cs typeface="Calibri" panose="020F0502020204030204" pitchFamily="34" charset="0"/>
                        </a:rPr>
                        <a:t>Legea </a:t>
                      </a:r>
                      <a:r>
                        <a:rPr lang="ro-RO" altLang="en-US" sz="1800" kern="1200" smtClean="0">
                          <a:solidFill>
                            <a:schemeClr val="tx1"/>
                          </a:solidFill>
                          <a:latin typeface="Calibri" panose="020F0502020204030204" pitchFamily="34" charset="0"/>
                          <a:ea typeface="+mn-ea"/>
                          <a:cs typeface="Calibri" panose="020F0502020204030204" pitchFamily="34" charset="0"/>
                        </a:rPr>
                        <a:t>privind finanțele </a:t>
                      </a:r>
                      <a:r>
                        <a:rPr lang="ro-RO" altLang="en-US" sz="1800" kern="1200" dirty="0" smtClean="0">
                          <a:solidFill>
                            <a:schemeClr val="tx1"/>
                          </a:solidFill>
                          <a:latin typeface="Calibri" panose="020F0502020204030204" pitchFamily="34" charset="0"/>
                          <a:ea typeface="+mn-ea"/>
                          <a:cs typeface="Calibri" panose="020F0502020204030204" pitchFamily="34" charset="0"/>
                        </a:rPr>
                        <a:t>publice locale nr. 397/2003</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9950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dirty="0" smtClean="0">
                          <a:latin typeface="Calibri" panose="020F0502020204030204" pitchFamily="34" charset="0"/>
                          <a:cs typeface="Calibri" panose="020F0502020204030204" pitchFamily="34" charset="0"/>
                        </a:rPr>
                        <a:t>Art. 21 alin. (5): Autoritatea reprezentativă și deliberativă aprobă decizia bugetară anuală </a:t>
                      </a:r>
                      <a:r>
                        <a:rPr lang="ro-RO" altLang="en-US" sz="1800" b="1" u="sng" dirty="0" smtClean="0">
                          <a:latin typeface="Calibri" panose="020F0502020204030204" pitchFamily="34" charset="0"/>
                          <a:cs typeface="Calibri" panose="020F0502020204030204" pitchFamily="34" charset="0"/>
                        </a:rPr>
                        <a:t>cel târziu la data de 10 decembrie.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65628">
                <a:tc>
                  <a:txBody>
                    <a:bodyPr/>
                    <a:lstStyle/>
                    <a:p>
                      <a:pPr marL="0" lvl="0" indent="0" algn="l" rtl="0">
                        <a:lnSpc>
                          <a:spcPct val="115000"/>
                        </a:lnSpc>
                        <a:spcBef>
                          <a:spcPts val="0"/>
                        </a:spcBef>
                        <a:spcAft>
                          <a:spcPts val="0"/>
                        </a:spcAft>
                        <a:buNone/>
                      </a:pPr>
                      <a:r>
                        <a:rPr lang="ro-RO" sz="18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algn="just"/>
                      <a:r>
                        <a:rPr lang="ro-RO" altLang="en-US" sz="1800" kern="1200" dirty="0" smtClean="0">
                          <a:solidFill>
                            <a:schemeClr val="tx1"/>
                          </a:solidFill>
                          <a:latin typeface="Calibri" panose="020F0502020204030204" pitchFamily="34" charset="0"/>
                          <a:ea typeface="+mn-ea"/>
                          <a:cs typeface="Calibri" panose="020F0502020204030204" pitchFamily="34" charset="0"/>
                        </a:rPr>
                        <a:t>Netergiversarea e</a:t>
                      </a:r>
                      <a:r>
                        <a:rPr lang="ro-RO" sz="1800" kern="1200" dirty="0" smtClean="0">
                          <a:solidFill>
                            <a:schemeClr val="tx1"/>
                          </a:solidFill>
                          <a:latin typeface="Calibri" panose="020F0502020204030204" pitchFamily="34" charset="0"/>
                          <a:ea typeface="+mn-ea"/>
                          <a:cs typeface="Calibri" panose="020F0502020204030204" pitchFamily="34" charset="0"/>
                        </a:rPr>
                        <a:t>laborării</a:t>
                      </a:r>
                      <a:r>
                        <a:rPr lang="ro-MD" sz="1800" kern="1200" dirty="0" smtClean="0">
                          <a:solidFill>
                            <a:schemeClr val="tx1"/>
                          </a:solidFill>
                          <a:latin typeface="Calibri" panose="020F0502020204030204" pitchFamily="34" charset="0"/>
                          <a:ea typeface="+mn-ea"/>
                          <a:cs typeface="Calibri" panose="020F0502020204030204" pitchFamily="34" charset="0"/>
                        </a:rPr>
                        <a:t> bugetului și prezentării acestuia spre aprobare.</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0" name="Прямоугольник 9"/>
          <p:cNvSpPr/>
          <p:nvPr/>
        </p:nvSpPr>
        <p:spPr>
          <a:xfrm>
            <a:off x="914400" y="252737"/>
            <a:ext cx="7543800" cy="369332"/>
          </a:xfrm>
          <a:prstGeom prst="rect">
            <a:avLst/>
          </a:prstGeom>
        </p:spPr>
        <p:txBody>
          <a:bodyPr wrap="square">
            <a:spAutoFit/>
          </a:bodyPr>
          <a:lstStyle/>
          <a:p>
            <a:pPr algn="ctr"/>
            <a:r>
              <a:rPr lang="ro-RO" altLang="ru-RU" b="1" dirty="0">
                <a:latin typeface="Calibri" panose="020F0502020204030204" pitchFamily="34" charset="0"/>
                <a:cs typeface="Calibri" panose="020F0502020204030204" pitchFamily="34" charset="0"/>
              </a:rPr>
              <a:t>1. P</a:t>
            </a:r>
            <a:r>
              <a:rPr lang="en-US" altLang="ru-RU" b="1" dirty="0">
                <a:latin typeface="Calibri" panose="020F0502020204030204" pitchFamily="34" charset="0"/>
                <a:cs typeface="Calibri" panose="020F0502020204030204" pitchFamily="34" charset="0"/>
              </a:rPr>
              <a:t>ROCES</a:t>
            </a:r>
            <a:r>
              <a:rPr lang="ro-RO" altLang="ru-RU" b="1" dirty="0">
                <a:latin typeface="Calibri" panose="020F0502020204030204" pitchFamily="34" charset="0"/>
                <a:cs typeface="Calibri" panose="020F0502020204030204" pitchFamily="34" charset="0"/>
              </a:rPr>
              <a:t>ELE </a:t>
            </a:r>
            <a:r>
              <a:rPr lang="en-US" altLang="ru-RU" b="1" dirty="0">
                <a:latin typeface="Calibri" panose="020F0502020204030204" pitchFamily="34" charset="0"/>
                <a:cs typeface="Calibri" panose="020F0502020204030204" pitchFamily="34" charset="0"/>
              </a:rPr>
              <a:t>DE ELABORARE </a:t>
            </a:r>
            <a:r>
              <a:rPr lang="ro-RO" altLang="ru-RU" b="1" dirty="0">
                <a:latin typeface="Calibri" panose="020F0502020204030204" pitchFamily="34" charset="0"/>
                <a:cs typeface="Calibri" panose="020F0502020204030204" pitchFamily="34" charset="0"/>
              </a:rPr>
              <a:t>ȘI EXECUTARE BUGETARĂ</a:t>
            </a:r>
            <a:endParaRPr lang="ru-RU" dirty="0">
              <a:latin typeface="Calibri" panose="020F0502020204030204" pitchFamily="34" charset="0"/>
              <a:cs typeface="Calibri" panose="020F0502020204030204" pitchFamily="34" charset="0"/>
            </a:endParaRPr>
          </a:p>
        </p:txBody>
      </p:sp>
      <p:pic>
        <p:nvPicPr>
          <p:cNvPr id="11" name="Рисунок 10"/>
          <p:cNvPicPr>
            <a:picLocks noChangeAspect="1"/>
          </p:cNvPicPr>
          <p:nvPr/>
        </p:nvPicPr>
        <p:blipFill>
          <a:blip r:embed="rId3"/>
          <a:stretch>
            <a:fillRect/>
          </a:stretch>
        </p:blipFill>
        <p:spPr>
          <a:xfrm>
            <a:off x="152400" y="-16789"/>
            <a:ext cx="8839200" cy="90838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274;p29"/>
          <p:cNvGraphicFramePr/>
          <p:nvPr>
            <p:extLst>
              <p:ext uri="{D42A27DB-BD31-4B8C-83A1-F6EECF244321}">
                <p14:modId xmlns:p14="http://schemas.microsoft.com/office/powerpoint/2010/main" val="4258633556"/>
              </p:ext>
            </p:extLst>
          </p:nvPr>
        </p:nvGraphicFramePr>
        <p:xfrm>
          <a:off x="119743" y="1066800"/>
          <a:ext cx="8839200" cy="533397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86679">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3.15. Recepționarea și achitarea lucrărilor de fapt neexecutate.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77424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l">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privind controlul financiar public intern nr. 229/2010</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14908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Articolul 4.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Principiile bunei guvernări</a:t>
                      </a:r>
                    </a:p>
                    <a:p>
                      <a:pPr marL="0" indent="360000" algn="just">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(1) Principiile bunei guvernări sunt transparență și răspundere, economicitate, eficientă și eficacitate, legalitate și echitate, etică și integritate în activitatea entității publice.</a:t>
                      </a:r>
                    </a:p>
                    <a:p>
                      <a:pPr marL="0" indent="360000" algn="just">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 Managerului entității publice i se atribuie răspunderea managerială pentru asigurarea principiilor bunei guvernări.</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369042">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Sesizarea organelor de drept.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Demararea proceselor de recuperare a prejudiciilor.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baseline="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Administrarea bunurilor și mijloacelor financiare în concordanță cu cadrul normativ în vigoare.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4" name="Прямоугольник 3"/>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5" name="Рисунок 4"/>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1151757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274;p29"/>
          <p:cNvGraphicFramePr/>
          <p:nvPr>
            <p:extLst>
              <p:ext uri="{D42A27DB-BD31-4B8C-83A1-F6EECF244321}">
                <p14:modId xmlns:p14="http://schemas.microsoft.com/office/powerpoint/2010/main" val="3691034508"/>
              </p:ext>
            </p:extLst>
          </p:nvPr>
        </p:nvGraphicFramePr>
        <p:xfrm>
          <a:off x="119743" y="1066800"/>
          <a:ext cx="8839200" cy="5065059"/>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9906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kern="0" dirty="0" smtClean="0">
                          <a:solidFill>
                            <a:srgbClr val="FF0000"/>
                          </a:solidFill>
                          <a:latin typeface="Calibri" panose="020F0502020204030204" pitchFamily="34" charset="0"/>
                          <a:cs typeface="Calibri" panose="020F0502020204030204" pitchFamily="34" charset="0"/>
                        </a:rPr>
                        <a:t>3.16. Recepționarea lucrărilor de construcții în lipsa verificării calității.</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0668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l">
                        <a:buFontTx/>
                        <a:buNone/>
                      </a:pPr>
                      <a:r>
                        <a:rPr lang="ro-RO" altLang="en-US" sz="18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privind calitatea în construcții nr. 721/1996</a:t>
                      </a:r>
                      <a:endParaRPr lang="ro-RO" sz="18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598476">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13 alin. (4): </a:t>
                      </a:r>
                      <a:r>
                        <a:rPr lang="ro-RO" sz="1800" b="1" u="sng"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Verificarea calității</a:t>
                      </a:r>
                      <a:r>
                        <a:rPr lang="ro-RO" sz="18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execuției construcțiilor </a:t>
                      </a:r>
                      <a:r>
                        <a:rPr lang="ro-RO" sz="1800" b="1" u="sng"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este obligatorie</a:t>
                      </a:r>
                      <a:r>
                        <a:rPr lang="ro-RO" sz="18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și se efectuează de către investitori prin responsabili tehnici atestați sau agenți economici de consultanță specializați.</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09183">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Nerecepționarea lucrărilor în lipsa verificărilor de rigoare.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Administrarea bunurilor și mijloacelor financiare în concordanță cu cadrul normativ în vigoare.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5" name="Прямоугольник 4"/>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4067476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oogle Shape;274;p29"/>
          <p:cNvGraphicFramePr/>
          <p:nvPr>
            <p:extLst>
              <p:ext uri="{D42A27DB-BD31-4B8C-83A1-F6EECF244321}">
                <p14:modId xmlns:p14="http://schemas.microsoft.com/office/powerpoint/2010/main" val="369220971"/>
              </p:ext>
            </p:extLst>
          </p:nvPr>
        </p:nvGraphicFramePr>
        <p:xfrm>
          <a:off x="119743" y="1066800"/>
          <a:ext cx="8839200" cy="5065059"/>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9906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3.17. Subarenda terenurilor proprietate publică în lipsa încuviințării/ acordului consiliului.</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0668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l">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Codul civil nr. 1107/2002</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598476">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1304 alin. (1):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Pentru transmiterea terenurilor agricole în subarendă, arendașul este obligat să obțină încuviințarea arendatorului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și să încheie un contract separat. În caz de nerespectare a acestei obligații, arendatorul are dreptul la rezoluțiunea arendei și restituirea posesiei terenurilor agricole de la arendaș sau, după caz, subarendaș.</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09183">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Informarea arendașilor despre obligația de a obține </a:t>
                      </a:r>
                      <a:r>
                        <a:rPr lang="ro-RO" sz="1800" kern="1200" dirty="0" smtClean="0">
                          <a:solidFill>
                            <a:schemeClr val="tx1"/>
                          </a:solidFill>
                          <a:latin typeface="Calibri" panose="020F0502020204030204" pitchFamily="34" charset="0"/>
                          <a:ea typeface="+mn-ea"/>
                          <a:cs typeface="Calibri" panose="020F0502020204030204" pitchFamily="34" charset="0"/>
                        </a:rPr>
                        <a:t>încuviințarea/</a:t>
                      </a: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acordul</a:t>
                      </a:r>
                      <a:r>
                        <a:rPr lang="ro-RO" sz="1800" kern="1200" dirty="0" smtClean="0">
                          <a:solidFill>
                            <a:schemeClr val="tx1"/>
                          </a:solidFill>
                          <a:latin typeface="Calibri" panose="020F0502020204030204" pitchFamily="34" charset="0"/>
                          <a:ea typeface="+mn-ea"/>
                          <a:cs typeface="Calibri" panose="020F0502020204030204" pitchFamily="34" charset="0"/>
                        </a:rPr>
                        <a:t> arendatorului/consiliului pentru transmiterea terenurilor în subarendă</a:t>
                      </a: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Administrarea bunurilor în concordanță cu cadrul normativ în vigoare.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13" name="Прямоугольник 12"/>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4" name="Рисунок 13"/>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3648016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74;p29"/>
          <p:cNvGraphicFramePr/>
          <p:nvPr>
            <p:extLst>
              <p:ext uri="{D42A27DB-BD31-4B8C-83A1-F6EECF244321}">
                <p14:modId xmlns:p14="http://schemas.microsoft.com/office/powerpoint/2010/main" val="449679553"/>
              </p:ext>
            </p:extLst>
          </p:nvPr>
        </p:nvGraphicFramePr>
        <p:xfrm>
          <a:off x="119743" y="1066800"/>
          <a:ext cx="8839200" cy="5065059"/>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9906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kern="0" dirty="0" smtClean="0">
                          <a:solidFill>
                            <a:srgbClr val="FF0000"/>
                          </a:solidFill>
                          <a:latin typeface="Calibri" panose="020F0502020204030204" pitchFamily="34" charset="0"/>
                          <a:cs typeface="Calibri" panose="020F0502020204030204" pitchFamily="34" charset="0"/>
                        </a:rPr>
                        <a:t>3.18. Necalcularea și neperceperea penalităților pentru neachitarea în termen a plăților/obligațiunilor.</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066800">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l">
                        <a:buFontTx/>
                        <a:buNone/>
                      </a:pPr>
                      <a:r>
                        <a:rPr lang="ro-RO" altLang="en-US" sz="18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Codul civil nr. 1107/2002</a:t>
                      </a:r>
                      <a:endParaRPr lang="ro-RO" sz="18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598476">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942 alin. (1): </a:t>
                      </a:r>
                      <a:r>
                        <a:rPr lang="ro-RO" sz="1800" b="1" u="sng"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 cazul în care o sumă de bani nu este plătită la scadență, creditorul are dreptul la dobândă de întârziere</a:t>
                      </a:r>
                      <a:r>
                        <a:rPr lang="ro-RO" sz="18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pentru suma respectivă din data imediat următoare scadenței plății până la data în care s-a efectuat plata, la rata prevăzută la alin. (2) ori la o altă rată prevăzută de dispozițiile legale speciale.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09183">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Calcularea și demararea proceselor de recuperare a penalităților respective,</a:t>
                      </a: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 fie pe cale amicală, fie pe cale judiciară.</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3" name="Прямоугольник 2"/>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32478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oogle Shape;274;p29"/>
          <p:cNvGraphicFramePr/>
          <p:nvPr>
            <p:extLst>
              <p:ext uri="{D42A27DB-BD31-4B8C-83A1-F6EECF244321}">
                <p14:modId xmlns:p14="http://schemas.microsoft.com/office/powerpoint/2010/main" val="2411209764"/>
              </p:ext>
            </p:extLst>
          </p:nvPr>
        </p:nvGraphicFramePr>
        <p:xfrm>
          <a:off x="119743" y="1066801"/>
          <a:ext cx="8839200" cy="5148347"/>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013175">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3.19.</a:t>
                      </a:r>
                      <a:r>
                        <a:rPr lang="en-US" altLang="en-US" sz="1800" b="1" dirty="0" smtClean="0">
                          <a:solidFill>
                            <a:srgbClr val="FF0000"/>
                          </a:solidFill>
                          <a:latin typeface="Calibri" panose="020F0502020204030204" pitchFamily="34" charset="0"/>
                          <a:cs typeface="Calibri" panose="020F0502020204030204" pitchFamily="34" charset="0"/>
                        </a:rPr>
                        <a:t> </a:t>
                      </a:r>
                      <a:r>
                        <a:rPr lang="ro-RO" altLang="en-US" sz="1800" b="1" dirty="0" smtClean="0">
                          <a:solidFill>
                            <a:srgbClr val="FF0000"/>
                          </a:solidFill>
                          <a:latin typeface="Calibri" panose="020F0502020204030204" pitchFamily="34" charset="0"/>
                          <a:cs typeface="Calibri" panose="020F0502020204030204" pitchFamily="34" charset="0"/>
                        </a:rPr>
                        <a:t>Nedeterminarea valorii de piață a terenurilor expuse la licitație pentru înstrăinare sau arendă.</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752673">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l">
                        <a:buFontTx/>
                        <a:buNone/>
                      </a:pPr>
                      <a:r>
                        <a:rPr lang="pt-BR"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privind administrația publica locală nr. 436/2006</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04415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77 alin. (3):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Pentru încheierea actelor juridice de dispoziție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privind bunurile proprietate publică a unității administrativ-teritoriale cu persoanele fizice și persoanele juridice de drept privat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este necesară întocmirea raportului de evaluare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de către evaluator,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cu cel mult 2 ani până la data desfășurării licitației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cu excepția cazurilor stabilite expres prin lege.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338348">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Administrarea bunurilor în concordanță cu cadrul normativ în vigoare.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bl>
          </a:graphicData>
        </a:graphic>
      </p:graphicFrame>
      <p:sp>
        <p:nvSpPr>
          <p:cNvPr id="13" name="Прямоугольник 12"/>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4" name="Рисунок 13"/>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2631253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4144127510"/>
              </p:ext>
            </p:extLst>
          </p:nvPr>
        </p:nvGraphicFramePr>
        <p:xfrm>
          <a:off x="119743" y="1127792"/>
          <a:ext cx="8839200" cy="530349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464704">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600" b="1" dirty="0" smtClean="0">
                          <a:solidFill>
                            <a:srgbClr val="FF0000"/>
                          </a:solidFill>
                          <a:latin typeface="Calibri" panose="020F0502020204030204" pitchFamily="34" charset="0"/>
                          <a:cs typeface="Calibri" panose="020F0502020204030204" pitchFamily="34" charset="0"/>
                        </a:rPr>
                        <a:t>3.</a:t>
                      </a:r>
                      <a:r>
                        <a:rPr lang="en-US" altLang="en-US" sz="1600" b="1" dirty="0" smtClean="0">
                          <a:solidFill>
                            <a:srgbClr val="FF0000"/>
                          </a:solidFill>
                          <a:latin typeface="Calibri" panose="020F0502020204030204" pitchFamily="34" charset="0"/>
                          <a:cs typeface="Calibri" panose="020F0502020204030204" pitchFamily="34" charset="0"/>
                        </a:rPr>
                        <a:t>20</a:t>
                      </a:r>
                      <a:r>
                        <a:rPr lang="ro-RO" altLang="en-US" sz="1600" b="1" dirty="0" smtClean="0">
                          <a:solidFill>
                            <a:srgbClr val="FF0000"/>
                          </a:solidFill>
                          <a:latin typeface="Calibri" panose="020F0502020204030204" pitchFamily="34" charset="0"/>
                          <a:cs typeface="Calibri" panose="020F0502020204030204" pitchFamily="34" charset="0"/>
                        </a:rPr>
                        <a:t>. </a:t>
                      </a:r>
                      <a:r>
                        <a:rPr lang="it-IT" altLang="en-US" sz="1600" b="1" dirty="0" smtClean="0">
                          <a:solidFill>
                            <a:srgbClr val="FF0000"/>
                          </a:solidFill>
                          <a:latin typeface="Calibri" panose="020F0502020204030204" pitchFamily="34" charset="0"/>
                          <a:cs typeface="Calibri" panose="020F0502020204030204" pitchFamily="34" charset="0"/>
                        </a:rPr>
                        <a:t>Scutirea nejustificată de plata arendei pentru terenurile proprietate publică.</a:t>
                      </a:r>
                      <a:endParaRPr lang="pt-BR" sz="16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64704">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6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l">
                        <a:buFontTx/>
                        <a:buNone/>
                      </a:pPr>
                      <a:r>
                        <a:rPr lang="ro-RO" altLang="en-US" sz="16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privind controlul financiar public intern nr. 229/2010</a:t>
                      </a:r>
                      <a:endParaRPr lang="ro-RO" sz="16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204194">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Tx/>
                        <a:buNone/>
                        <a:tabLst>
                          <a:tab pos="0" algn="l"/>
                        </a:tabLst>
                      </a:pPr>
                      <a:r>
                        <a:rPr lang="ro-RO" sz="16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Articolul 4. </a:t>
                      </a:r>
                      <a:r>
                        <a:rPr lang="ro-RO" sz="1600" b="1" u="sng"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Principiile bunei guvernări</a:t>
                      </a:r>
                    </a:p>
                    <a:p>
                      <a:pPr marL="0" indent="360000" algn="just">
                        <a:buFontTx/>
                        <a:buNone/>
                      </a:pPr>
                      <a:r>
                        <a:rPr lang="ro-RO" sz="16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(1) Principiile bunei guvernări sunt transparență și răspundere, economicitate, eficientă și eficacitate, legalitate și echitate, etică și integritate în activitatea entității publice.</a:t>
                      </a:r>
                    </a:p>
                    <a:p>
                      <a:pPr marL="0" indent="360000" algn="just">
                        <a:buFontTx/>
                        <a:buNone/>
                        <a:tabLst>
                          <a:tab pos="0" algn="l"/>
                        </a:tabLst>
                      </a:pPr>
                      <a:r>
                        <a:rPr lang="ro-RO" sz="16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 Managerului entității publice i se atribuie răspunderea managerială pentru asigurarea principiilor bunei guvernări.</a:t>
                      </a:r>
                      <a:endParaRPr lang="ro-RO" sz="16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464704">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6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l">
                        <a:buFontTx/>
                        <a:buNone/>
                      </a:pPr>
                      <a:r>
                        <a:rPr lang="pt-BR" sz="16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privind administrația publica locală nr. 436/2006</a:t>
                      </a:r>
                      <a:endParaRPr lang="ro-RO" sz="16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966972266"/>
                  </a:ext>
                </a:extLst>
              </a:tr>
              <a:tr h="1227198">
                <a:tc>
                  <a:txBody>
                    <a:bodyPr/>
                    <a:lstStyle/>
                    <a:p>
                      <a:pPr marL="0" lvl="0" indent="0" algn="l" rtl="0">
                        <a:lnSpc>
                          <a:spcPct val="115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77 alin. (2): </a:t>
                      </a:r>
                      <a:r>
                        <a:rPr lang="ro-MD" sz="1600" b="1" i="0" u="sng" kern="1200" dirty="0" smtClean="0">
                          <a:solidFill>
                            <a:schemeClr val="tx1"/>
                          </a:solidFill>
                          <a:effectLst/>
                          <a:latin typeface="Calibri" panose="020F0502020204030204" pitchFamily="34" charset="0"/>
                          <a:ea typeface="+mn-ea"/>
                          <a:cs typeface="Calibri" panose="020F0502020204030204" pitchFamily="34" charset="0"/>
                        </a:rPr>
                        <a:t>Actele juridice de administrare și de dispoziție privind bunurile proprietate publică</a:t>
                      </a:r>
                      <a:r>
                        <a:rPr lang="ro-MD" sz="1600" b="0" i="0" kern="1200" dirty="0" smtClean="0">
                          <a:solidFill>
                            <a:schemeClr val="tx1"/>
                          </a:solidFill>
                          <a:effectLst/>
                          <a:latin typeface="Calibri" panose="020F0502020204030204" pitchFamily="34" charset="0"/>
                          <a:ea typeface="+mn-ea"/>
                          <a:cs typeface="Calibri" panose="020F0502020204030204" pitchFamily="34" charset="0"/>
                        </a:rPr>
                        <a:t> a unității administrativ-teritoriale </a:t>
                      </a:r>
                      <a:r>
                        <a:rPr lang="ro-MD" sz="1600" b="1" i="0" u="sng" kern="1200" dirty="0" smtClean="0">
                          <a:solidFill>
                            <a:schemeClr val="tx1"/>
                          </a:solidFill>
                          <a:effectLst/>
                          <a:latin typeface="Calibri" panose="020F0502020204030204" pitchFamily="34" charset="0"/>
                          <a:ea typeface="+mn-ea"/>
                          <a:cs typeface="Calibri" panose="020F0502020204030204" pitchFamily="34" charset="0"/>
                        </a:rPr>
                        <a:t>se încheie</a:t>
                      </a:r>
                      <a:r>
                        <a:rPr lang="ro-MD" sz="1600" b="0" i="0" kern="1200" dirty="0" smtClean="0">
                          <a:solidFill>
                            <a:schemeClr val="tx1"/>
                          </a:solidFill>
                          <a:effectLst/>
                          <a:latin typeface="Calibri" panose="020F0502020204030204" pitchFamily="34" charset="0"/>
                          <a:ea typeface="+mn-ea"/>
                          <a:cs typeface="Calibri" panose="020F0502020204030204" pitchFamily="34" charset="0"/>
                        </a:rPr>
                        <a:t> cu persoanele fizice și persoanele juridice de drept privat </a:t>
                      </a:r>
                      <a:r>
                        <a:rPr lang="ro-MD" sz="1600" b="1" i="0" u="sng" kern="1200" dirty="0" smtClean="0">
                          <a:solidFill>
                            <a:schemeClr val="tx1"/>
                          </a:solidFill>
                          <a:effectLst/>
                          <a:latin typeface="Calibri" panose="020F0502020204030204" pitchFamily="34" charset="0"/>
                          <a:ea typeface="+mn-ea"/>
                          <a:cs typeface="Calibri" panose="020F0502020204030204" pitchFamily="34" charset="0"/>
                        </a:rPr>
                        <a:t>prin licitație publică</a:t>
                      </a:r>
                      <a:r>
                        <a:rPr lang="ro-MD" sz="1600" b="0" i="0" kern="1200" dirty="0" smtClean="0">
                          <a:solidFill>
                            <a:schemeClr val="tx1"/>
                          </a:solidFill>
                          <a:effectLst/>
                          <a:latin typeface="Calibri" panose="020F0502020204030204" pitchFamily="34" charset="0"/>
                          <a:ea typeface="+mn-ea"/>
                          <a:cs typeface="Calibri" panose="020F0502020204030204" pitchFamily="34" charset="0"/>
                        </a:rPr>
                        <a:t>, organizată în condițiile legii, cu excepția cazurilor stabilite expres prin lege.</a:t>
                      </a:r>
                      <a:endParaRPr lang="ro-RO" sz="16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631692035"/>
                  </a:ext>
                </a:extLst>
              </a:tr>
              <a:tr h="464704">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sz="16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6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rPr>
                        <a:t>Calcularea și demararea proceselor de recuperare a plăților de arendă,</a:t>
                      </a:r>
                      <a:r>
                        <a:rPr lang="ro-RO" sz="1600" kern="1200" baseline="0" dirty="0" smtClean="0">
                          <a:solidFill>
                            <a:schemeClr val="tx1"/>
                          </a:solidFill>
                          <a:latin typeface="Calibri" panose="020F0502020204030204" pitchFamily="34" charset="0"/>
                          <a:ea typeface="+mn-ea"/>
                          <a:cs typeface="Calibri" panose="020F0502020204030204" pitchFamily="34" charset="0"/>
                          <a:sym typeface="Nunito Sans Medium"/>
                        </a:rPr>
                        <a:t> fie pe cale amicală, fie pe cale judiciară.</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baseline="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rPr>
                        <a:t>Administrarea bunurilor în concordanță cu cadrul normativ în vigoare.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4230891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2518113113"/>
              </p:ext>
            </p:extLst>
          </p:nvPr>
        </p:nvGraphicFramePr>
        <p:xfrm>
          <a:off x="119743" y="920623"/>
          <a:ext cx="8839200" cy="579108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527585">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a:t>
                      </a:r>
                      <a:r>
                        <a:rPr lang="en-US" altLang="en-US" sz="1800" b="1" dirty="0" smtClean="0">
                          <a:solidFill>
                            <a:srgbClr val="FF0000"/>
                          </a:solidFill>
                          <a:latin typeface="Calibri" panose="020F0502020204030204" pitchFamily="34" charset="0"/>
                          <a:cs typeface="Calibri" panose="020F0502020204030204" pitchFamily="34" charset="0"/>
                        </a:rPr>
                        <a:t>21</a:t>
                      </a:r>
                      <a:r>
                        <a:rPr lang="ro-RO" altLang="en-US" sz="1800" b="1" dirty="0" smtClean="0">
                          <a:solidFill>
                            <a:srgbClr val="FF0000"/>
                          </a:solidFill>
                          <a:latin typeface="Calibri" panose="020F0502020204030204" pitchFamily="34" charset="0"/>
                          <a:cs typeface="Calibri" panose="020F0502020204030204" pitchFamily="34" charset="0"/>
                        </a:rPr>
                        <a:t>. </a:t>
                      </a:r>
                      <a:r>
                        <a:rPr lang="it-IT" altLang="en-US" sz="1800" b="1" dirty="0" smtClean="0">
                          <a:solidFill>
                            <a:srgbClr val="FF0000"/>
                          </a:solidFill>
                          <a:latin typeface="Calibri" panose="020F0502020204030204" pitchFamily="34" charset="0"/>
                          <a:cs typeface="Calibri" panose="020F0502020204030204" pitchFamily="34" charset="0"/>
                        </a:rPr>
                        <a:t>Atribuirea sectoarelor de teren cu titlu gratuit precum că familiilor nou-formate, care nu întrunesc cerințele reglementate.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342921">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l">
                        <a:lnSpc>
                          <a:spcPct val="100000"/>
                        </a:lnSpc>
                        <a:spcAft>
                          <a:spcPts val="0"/>
                        </a:spcAft>
                        <a:buFontTx/>
                        <a:buNone/>
                      </a:pPr>
                      <a:r>
                        <a:rPr lang="pt-BR"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Codul funciar nr. 828/1991</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016455">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lnSpc>
                          <a:spcPct val="100000"/>
                        </a:lnSpc>
                        <a:spcBef>
                          <a:spcPts val="0"/>
                        </a:spcBef>
                        <a:spcAft>
                          <a:spcPts val="0"/>
                        </a:spcAf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11: Autoritățile administrației publice locale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atribuie familiilor nou-formate sectoare de teren</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din rezerva intravilanului până la epuizarea acesteia pentru construcția caselor de locuit, anexelor gospodărești și grădini: în orașe - de la 0,04 până la 0,07 hectare, în localități rurale - până la 0,12 hectare. Dimensiunile concrete ale sectoarelor de teren se stabilesc de către autoritățile administrației publice locale.</a:t>
                      </a:r>
                    </a:p>
                    <a:p>
                      <a:pPr marL="0" indent="360000" algn="just">
                        <a:lnSpc>
                          <a:spcPct val="100000"/>
                        </a:lnSpc>
                        <a:spcBef>
                          <a:spcPts val="0"/>
                        </a:spcBef>
                        <a:spcAft>
                          <a:spcPts val="0"/>
                        </a:spcAft>
                        <a:buFont typeface="Wingdings" panose="05000000000000000000" pitchFamily="2" charset="2"/>
                        <a:buNone/>
                      </a:pPr>
                      <a:r>
                        <a:rPr lang="ro-MD" sz="1800" b="1" u="sng"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Atribuirea repetată</a:t>
                      </a:r>
                      <a:r>
                        <a:rPr lang="ro-MD"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proprietate privată a terenurilor cetățenilor în scopurile indicate în alineatul 1 al prezentului articol, </a:t>
                      </a:r>
                      <a:r>
                        <a:rPr lang="ro-MD" sz="1800" b="1" u="sng"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se efectuează contra plată prin vânzare la licitație</a:t>
                      </a:r>
                      <a:r>
                        <a:rPr lang="ro-MD"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organizată de autoritatea administrației publice locale. Prețul inițial de vânzare a terenului nu va fi mai mic decât prețul normativ al pământului calculat în baza tarifelor stabilite de legislația în vigoare.</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12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Calcularea și demararea proceselor de recuperare a plăților neîncasate,</a:t>
                      </a: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 fie pe cale amicală, fie pe cale judiciară.</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baseline="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Administrarea bunurilor în concordanță cu cadrul normativ în vigoare.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1176821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114683672"/>
              </p:ext>
            </p:extLst>
          </p:nvPr>
        </p:nvGraphicFramePr>
        <p:xfrm>
          <a:off x="119743" y="1066800"/>
          <a:ext cx="8839200" cy="536436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527585">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a:t>
                      </a:r>
                      <a:r>
                        <a:rPr lang="en-US" altLang="en-US" sz="1800" b="1" dirty="0" smtClean="0">
                          <a:solidFill>
                            <a:srgbClr val="FF0000"/>
                          </a:solidFill>
                          <a:latin typeface="Calibri" panose="020F0502020204030204" pitchFamily="34" charset="0"/>
                          <a:cs typeface="Calibri" panose="020F0502020204030204" pitchFamily="34" charset="0"/>
                        </a:rPr>
                        <a:t>22</a:t>
                      </a:r>
                      <a:r>
                        <a:rPr lang="ro-RO" altLang="en-US" sz="1800" b="1" dirty="0" smtClean="0">
                          <a:solidFill>
                            <a:srgbClr val="FF0000"/>
                          </a:solidFill>
                          <a:latin typeface="Calibri" panose="020F0502020204030204" pitchFamily="34" charset="0"/>
                          <a:cs typeface="Calibri" panose="020F0502020204030204" pitchFamily="34" charset="0"/>
                        </a:rPr>
                        <a:t>. </a:t>
                      </a:r>
                      <a:r>
                        <a:rPr lang="it-IT" altLang="en-US" sz="1800" b="1" dirty="0" smtClean="0">
                          <a:solidFill>
                            <a:srgbClr val="FF0000"/>
                          </a:solidFill>
                          <a:latin typeface="Calibri" panose="020F0502020204030204" pitchFamily="34" charset="0"/>
                          <a:cs typeface="Calibri" panose="020F0502020204030204" pitchFamily="34" charset="0"/>
                        </a:rPr>
                        <a:t>Necalcularea, neînaintarea spre plată și, respectiv, neîncasarea plăților de arendă/locațiune a bunurilor proprietate publică.</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342921">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l">
                        <a:lnSpc>
                          <a:spcPct val="100000"/>
                        </a:lnSpc>
                        <a:spcAft>
                          <a:spcPts val="0"/>
                        </a:spcAft>
                        <a:buFontTx/>
                        <a:buNone/>
                      </a:pPr>
                      <a:r>
                        <a:rPr lang="pt-BR"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contabilității nr. 113/2007</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016455">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spcBef>
                          <a:spcPts val="0"/>
                        </a:spcBef>
                        <a:spcAft>
                          <a:spcPts val="0"/>
                        </a:spcAf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17 alin. (13): Pentru finanțarea cheltuielilor, în limita devizelor de cheltuieli,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instituțiile publice au obligația de a organiza și a ține evidența angajamentelor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conformitate cu normele metodologice elaborate și aprobate de Ministerul Finanțelor.</a:t>
                      </a:r>
                      <a:endParaRPr lang="en-US" sz="1800" dirty="0" smtClean="0">
                        <a:latin typeface="Calibri" panose="020F0502020204030204" pitchFamily="34" charset="0"/>
                        <a:ea typeface="Calibri" panose="020F0502020204030204" pitchFamily="34" charset="0"/>
                        <a:cs typeface="Calibri" panose="020F0502020204030204" pitchFamily="34" charset="0"/>
                      </a:endParaRPr>
                    </a:p>
                    <a:p>
                      <a:pPr marL="0" indent="360000" algn="just">
                        <a:spcBef>
                          <a:spcPts val="0"/>
                        </a:spcBef>
                        <a:spcAft>
                          <a:spcPts val="0"/>
                        </a:spcAf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27 alin. (5): Organele centrale de specialitate ale administrației publice și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autoritățile administrației publice locale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instituțiile publice autonome, instituțiile din subordinea acestora, ai căror conducători au calitatea de executor de buget,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organizează și țin contabilitatea veniturilor, precum și a angajamentelor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și plăților efectuate, potrivit bugetului aprobat.</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12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Ținerea evidenței contabile în conformitate cu cadrul normativ în vigoare.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C</a:t>
                      </a:r>
                      <a:r>
                        <a:rPr lang="it-IT" altLang="en-US" sz="1800" kern="1200" dirty="0" smtClean="0">
                          <a:solidFill>
                            <a:schemeClr val="tx1"/>
                          </a:solidFill>
                          <a:latin typeface="Calibri" panose="020F0502020204030204" pitchFamily="34" charset="0"/>
                          <a:ea typeface="+mn-ea"/>
                          <a:cs typeface="Calibri" panose="020F0502020204030204" pitchFamily="34" charset="0"/>
                        </a:rPr>
                        <a:t>alcularea, înaintarea spre plată și, respectiv, încasarea plăților de arendă/</a:t>
                      </a:r>
                      <a:r>
                        <a:rPr lang="ro-RO" altLang="en-US" sz="1800" kern="1200" dirty="0" smtClean="0">
                          <a:solidFill>
                            <a:schemeClr val="tx1"/>
                          </a:solidFill>
                          <a:latin typeface="Calibri" panose="020F0502020204030204" pitchFamily="34" charset="0"/>
                          <a:ea typeface="+mn-ea"/>
                          <a:cs typeface="Calibri" panose="020F0502020204030204" pitchFamily="34" charset="0"/>
                        </a:rPr>
                        <a:t> </a:t>
                      </a:r>
                      <a:r>
                        <a:rPr lang="it-IT" altLang="en-US" sz="1800" kern="1200" dirty="0" smtClean="0">
                          <a:solidFill>
                            <a:schemeClr val="tx1"/>
                          </a:solidFill>
                          <a:latin typeface="Calibri" panose="020F0502020204030204" pitchFamily="34" charset="0"/>
                          <a:ea typeface="+mn-ea"/>
                          <a:cs typeface="Calibri" panose="020F0502020204030204" pitchFamily="34" charset="0"/>
                        </a:rPr>
                        <a:t>locațiune a bunurilor proprietate publică.</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Administrarea patrimoniului în conformitate cu principiile bunei guvernări.</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3946413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347866959"/>
              </p:ext>
            </p:extLst>
          </p:nvPr>
        </p:nvGraphicFramePr>
        <p:xfrm>
          <a:off x="119743" y="990600"/>
          <a:ext cx="8839200" cy="566916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30480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a:t>
                      </a:r>
                      <a:r>
                        <a:rPr lang="en-US" altLang="en-US" sz="1800" b="1" dirty="0" smtClean="0">
                          <a:solidFill>
                            <a:srgbClr val="FF0000"/>
                          </a:solidFill>
                          <a:latin typeface="Calibri" panose="020F0502020204030204" pitchFamily="34" charset="0"/>
                          <a:cs typeface="Calibri" panose="020F0502020204030204" pitchFamily="34" charset="0"/>
                        </a:rPr>
                        <a:t>23</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Neperceperea taxelor pentru înregistrarea contractelor de arendă</a:t>
                      </a:r>
                      <a:r>
                        <a:rPr lang="ro-RO" altLang="en-US" sz="1800" b="1" dirty="0" smtClean="0">
                          <a:solidFill>
                            <a:srgbClr val="FF0000"/>
                          </a:solidFill>
                          <a:latin typeface="Calibri" panose="020F0502020204030204" pitchFamily="34" charset="0"/>
                          <a:cs typeface="Calibri" panose="020F0502020204030204" pitchFamily="34" charset="0"/>
                        </a:rPr>
                        <a:t>, înregistrarea modificărilor la acestea și eliberarea extraselor</a:t>
                      </a:r>
                      <a:r>
                        <a:rPr lang="pt-BR" altLang="en-US" sz="1800" b="1" dirty="0" smtClean="0">
                          <a:solidFill>
                            <a:srgbClr val="FF0000"/>
                          </a:solidFill>
                          <a:latin typeface="Calibri" panose="020F0502020204030204" pitchFamily="34" charset="0"/>
                          <a:cs typeface="Calibri" panose="020F0502020204030204" pitchFamily="34" charset="0"/>
                        </a:rPr>
                        <a:t>.</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1151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spcBef>
                          <a:spcPts val="0"/>
                        </a:spcBef>
                        <a:buFontTx/>
                        <a:buNone/>
                      </a:pPr>
                      <a:r>
                        <a:rPr lang="pt-BR"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Plafonul maximal al taxelor pentru înregistrarea contractelor de arendă la primării, aprobat prin Hotărârea Guvernului nr. 72/2004</a:t>
                      </a: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altLang="en-US" sz="1800" i="1" kern="12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(în vigoare până la 06.03.2025)</a:t>
                      </a:r>
                      <a:endParaRPr lang="ro-RO" sz="1800" kern="1200" dirty="0" smtClean="0">
                        <a:solidFill>
                          <a:srgbClr val="FF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30130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spcBef>
                          <a:spcPts val="0"/>
                        </a:spcBef>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1: Înregistrarea de către o persoană a contractelor de arendă încheiate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pentru prima dată</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între arendator și arendaș -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6 lei pentru un contract și 3 lei pentru fiecare contract următor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800" dirty="0" smtClean="0">
                        <a:latin typeface="Calibri" panose="020F0502020204030204" pitchFamily="34" charset="0"/>
                        <a:ea typeface="Calibri" panose="020F0502020204030204" pitchFamily="34" charset="0"/>
                        <a:cs typeface="Calibri" panose="020F0502020204030204" pitchFamily="34" charset="0"/>
                      </a:endParaRPr>
                    </a:p>
                    <a:p>
                      <a:pPr marL="0" indent="360000" algn="just">
                        <a:spcBef>
                          <a:spcPts val="0"/>
                        </a:spcBef>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2: Înregistrarea de către o persoană a contractelor de arendă încheiate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 un termen nou</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între același arendator și arendaș -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4 lei pentru un contract și 2 lei pentru fiecare contract următor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800" dirty="0" smtClean="0">
                        <a:latin typeface="Calibri" panose="020F0502020204030204" pitchFamily="34" charset="0"/>
                        <a:ea typeface="Calibri" panose="020F0502020204030204" pitchFamily="34" charset="0"/>
                        <a:cs typeface="Calibri" panose="020F0502020204030204" pitchFamily="34" charset="0"/>
                      </a:endParaRPr>
                    </a:p>
                    <a:p>
                      <a:pPr marL="0" indent="360000" algn="just">
                        <a:spcBef>
                          <a:spcPts val="0"/>
                        </a:spcBef>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3: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Înregistrarea modificărilor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operate în contractul de arendă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sau a rezilierii contractului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4 lei pentru un contract și 2 lei pentru fiecare contract următor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800" dirty="0" smtClean="0">
                        <a:latin typeface="Calibri" panose="020F0502020204030204" pitchFamily="34" charset="0"/>
                        <a:ea typeface="Calibri" panose="020F0502020204030204" pitchFamily="34" charset="0"/>
                        <a:cs typeface="Calibri" panose="020F0502020204030204" pitchFamily="34" charset="0"/>
                      </a:endParaRPr>
                    </a:p>
                    <a:p>
                      <a:pPr marL="0" indent="360000" algn="just">
                        <a:spcBef>
                          <a:spcPts val="0"/>
                        </a:spcBef>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4: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Eliberarea extraselor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din registrul contractelor de arendă -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3 lei pentru un extras</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12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Demararea proceselor de încasare a taxelor</a:t>
                      </a: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 respective</a:t>
                      </a: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t>
                      </a: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 fie pe cale amicală, fie pe cale judiciară.</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2626972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279036778"/>
              </p:ext>
            </p:extLst>
          </p:nvPr>
        </p:nvGraphicFramePr>
        <p:xfrm>
          <a:off x="119743" y="1127792"/>
          <a:ext cx="8839200" cy="5393482"/>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99060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a:t>
                      </a:r>
                      <a:r>
                        <a:rPr lang="en-US" altLang="en-US" sz="1800" b="1" dirty="0" smtClean="0">
                          <a:solidFill>
                            <a:srgbClr val="FF0000"/>
                          </a:solidFill>
                          <a:latin typeface="Calibri" panose="020F0502020204030204" pitchFamily="34" charset="0"/>
                          <a:cs typeface="Calibri" panose="020F0502020204030204" pitchFamily="34" charset="0"/>
                        </a:rPr>
                        <a:t>24</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Necalcularea, neînaintarea spre plată și, respectiv, neîncasarea plăților pentru serviciile comunale aferente spațiilor transmise în comodat.</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9060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spcBef>
                          <a:spcPts val="0"/>
                        </a:spcBef>
                        <a:buFontTx/>
                        <a:buNone/>
                      </a:pPr>
                      <a:r>
                        <a:rPr lang="pt-BR" altLang="en-US" sz="1800" kern="1200" baseline="0" dirty="0" smtClean="0">
                          <a:solidFill>
                            <a:schemeClr val="tx1"/>
                          </a:solidFill>
                          <a:latin typeface="Calibri" panose="020F0502020204030204" pitchFamily="34" charset="0"/>
                          <a:ea typeface="+mn-ea"/>
                          <a:cs typeface="Calibri" panose="020F0502020204030204" pitchFamily="34" charset="0"/>
                        </a:rPr>
                        <a:t>Regulamentul cu privire la modul de dare în locațiune a activelor</a:t>
                      </a:r>
                      <a:r>
                        <a:rPr lang="ro-RO" altLang="en-US" sz="1800" kern="1200" baseline="0" dirty="0" smtClean="0">
                          <a:solidFill>
                            <a:schemeClr val="tx1"/>
                          </a:solidFill>
                          <a:latin typeface="Calibri" panose="020F0502020204030204" pitchFamily="34" charset="0"/>
                          <a:ea typeface="+mn-ea"/>
                          <a:cs typeface="Calibri" panose="020F0502020204030204" pitchFamily="34" charset="0"/>
                        </a:rPr>
                        <a:t> </a:t>
                      </a:r>
                      <a:r>
                        <a:rPr lang="pt-BR" altLang="en-US" sz="1800" kern="1200" baseline="0" dirty="0" smtClean="0">
                          <a:solidFill>
                            <a:schemeClr val="tx1"/>
                          </a:solidFill>
                          <a:latin typeface="Calibri" panose="020F0502020204030204" pitchFamily="34" charset="0"/>
                          <a:ea typeface="+mn-ea"/>
                          <a:cs typeface="Calibri" panose="020F0502020204030204" pitchFamily="34" charset="0"/>
                        </a:rPr>
                        <a:t>neutilizate, aprobat prin Hotărârea Guvernului nr. 483/2008</a:t>
                      </a:r>
                      <a:endPar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209123">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spcBef>
                          <a:spcPts val="0"/>
                        </a:spcBef>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7: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Autoritățile/instituțiile bugetare se scutesc de plata pentru folosirea încăperilor nelocuibile ale instituțiilor finanțate de la același buget</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Acestea achită doar plata pentru serviciile comunale, energia electrică și alte servicii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aceste cazuri încăperile se transmit prin contract de comodat în baza deciziilor adoptate de autoritățile sau instituțiile care dețin în administrare/gestiune încăperile respective.</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20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Demararea proceselor de încasare a plăților pentru serviciile comunale,</a:t>
                      </a: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 fie pe cale amicală, fie pe cale judiciară.</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Administrarea patrimoniului în conformitate cu principiile bunei guvernări.</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123844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oogle Shape;274;p29"/>
          <p:cNvGraphicFramePr/>
          <p:nvPr>
            <p:extLst>
              <p:ext uri="{D42A27DB-BD31-4B8C-83A1-F6EECF244321}">
                <p14:modId xmlns:p14="http://schemas.microsoft.com/office/powerpoint/2010/main" val="16392959"/>
              </p:ext>
            </p:extLst>
          </p:nvPr>
        </p:nvGraphicFramePr>
        <p:xfrm>
          <a:off x="152400" y="1129731"/>
          <a:ext cx="8839200" cy="542346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108588">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1600"/>
                        </a:spcAft>
                        <a:buNone/>
                      </a:pPr>
                      <a:r>
                        <a:rPr lang="ro-RO" altLang="en-US" sz="1800" b="1" kern="0" dirty="0" smtClean="0">
                          <a:solidFill>
                            <a:srgbClr val="FF0000"/>
                          </a:solidFill>
                          <a:latin typeface="Calibri" panose="020F0502020204030204" pitchFamily="34" charset="0"/>
                          <a:cs typeface="Calibri" panose="020F0502020204030204" pitchFamily="34" charset="0"/>
                        </a:rPr>
                        <a:t>1.</a:t>
                      </a:r>
                      <a:r>
                        <a:rPr lang="en-US" altLang="en-US" sz="1800" b="1" kern="0" dirty="0" smtClean="0">
                          <a:solidFill>
                            <a:srgbClr val="FF0000"/>
                          </a:solidFill>
                          <a:latin typeface="Calibri" panose="020F0502020204030204" pitchFamily="34" charset="0"/>
                          <a:cs typeface="Calibri" panose="020F0502020204030204" pitchFamily="34" charset="0"/>
                        </a:rPr>
                        <a:t>3</a:t>
                      </a:r>
                      <a:r>
                        <a:rPr lang="ro-RO" altLang="en-US" sz="1800" b="1" kern="0" dirty="0" smtClean="0">
                          <a:solidFill>
                            <a:srgbClr val="FF0000"/>
                          </a:solidFill>
                          <a:latin typeface="Calibri" panose="020F0502020204030204" pitchFamily="34" charset="0"/>
                          <a:cs typeface="Calibri" panose="020F0502020204030204" pitchFamily="34" charset="0"/>
                        </a:rPr>
                        <a:t>. Aprobarea bugetului cu deficit bugetar.</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4975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a:t>
                      </a:r>
                      <a:r>
                        <a:rPr lang="ro-RO" altLang="en-US" sz="1800" kern="1200" smtClean="0">
                          <a:solidFill>
                            <a:srgbClr val="000000"/>
                          </a:solidFill>
                          <a:latin typeface="Calibri" panose="020F0502020204030204" pitchFamily="34" charset="0"/>
                          <a:ea typeface="Calibri" panose="020F0502020204030204" pitchFamily="34" charset="0"/>
                          <a:cs typeface="Calibri" panose="020F0502020204030204" pitchFamily="34" charset="0"/>
                        </a:rPr>
                        <a:t>privind finanțele </a:t>
                      </a: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 locale nr. 397/2003</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9950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13 alin. (2</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 Autoritățile administrației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 locale sunt obligate să întreprindă toate măsurile necesare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pentru </a:t>
                      </a:r>
                      <a:r>
                        <a:rPr lang="ro-RO" sz="1800" b="1" u="sng" smtClean="0">
                          <a:solidFill>
                            <a:srgbClr val="000000"/>
                          </a:solidFill>
                          <a:latin typeface="Calibri" panose="020F0502020204030204" pitchFamily="34" charset="0"/>
                          <a:ea typeface="Calibri" panose="020F0502020204030204" pitchFamily="34" charset="0"/>
                          <a:cs typeface="Calibri" panose="020F0502020204030204" pitchFamily="34" charset="0"/>
                        </a:rPr>
                        <a:t>menținerea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bugetului balansat</a:t>
                      </a:r>
                      <a:r>
                        <a:rPr lang="ro-RO" sz="1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65628">
                <a:tc>
                  <a:txBody>
                    <a:bodyPr/>
                    <a:lstStyle/>
                    <a:p>
                      <a:pPr marL="0" lvl="0" indent="0" algn="l" rtl="0">
                        <a:lnSpc>
                          <a:spcPct val="115000"/>
                        </a:lnSpc>
                        <a:spcBef>
                          <a:spcPts val="0"/>
                        </a:spcBef>
                        <a:spcAft>
                          <a:spcPts val="0"/>
                        </a:spcAft>
                        <a:buNone/>
                      </a:pPr>
                      <a:r>
                        <a:rPr lang="ro-RO" sz="18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laborarea</a:t>
                      </a:r>
                      <a:r>
                        <a:rPr lang="ro-MD"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bugetului conform prevederilor legale, în baza clasificației bugetare și a metodologiei bugetare aprobate de Ministerul Finanțelor.</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0" name="Прямоугольник 9"/>
          <p:cNvSpPr/>
          <p:nvPr/>
        </p:nvSpPr>
        <p:spPr>
          <a:xfrm>
            <a:off x="1143000" y="271787"/>
            <a:ext cx="7543800" cy="369332"/>
          </a:xfrm>
          <a:prstGeom prst="rect">
            <a:avLst/>
          </a:prstGeom>
        </p:spPr>
        <p:txBody>
          <a:bodyPr wrap="square">
            <a:spAutoFit/>
          </a:bodyPr>
          <a:lstStyle/>
          <a:p>
            <a:pPr algn="ctr"/>
            <a:r>
              <a:rPr lang="ro-RO" altLang="ru-RU" b="1" dirty="0">
                <a:latin typeface="Calibri" panose="020F0502020204030204" pitchFamily="34" charset="0"/>
                <a:cs typeface="Calibri" panose="020F0502020204030204" pitchFamily="34" charset="0"/>
              </a:rPr>
              <a:t>1. P</a:t>
            </a:r>
            <a:r>
              <a:rPr lang="en-US" altLang="ru-RU" b="1" dirty="0">
                <a:latin typeface="Calibri" panose="020F0502020204030204" pitchFamily="34" charset="0"/>
                <a:cs typeface="Calibri" panose="020F0502020204030204" pitchFamily="34" charset="0"/>
              </a:rPr>
              <a:t>ROCES</a:t>
            </a:r>
            <a:r>
              <a:rPr lang="ro-RO" altLang="ru-RU" b="1" dirty="0">
                <a:latin typeface="Calibri" panose="020F0502020204030204" pitchFamily="34" charset="0"/>
                <a:cs typeface="Calibri" panose="020F0502020204030204" pitchFamily="34" charset="0"/>
              </a:rPr>
              <a:t>ELE </a:t>
            </a:r>
            <a:r>
              <a:rPr lang="en-US" altLang="ru-RU" b="1" dirty="0">
                <a:latin typeface="Calibri" panose="020F0502020204030204" pitchFamily="34" charset="0"/>
                <a:cs typeface="Calibri" panose="020F0502020204030204" pitchFamily="34" charset="0"/>
              </a:rPr>
              <a:t>DE ELABORARE </a:t>
            </a:r>
            <a:r>
              <a:rPr lang="ro-RO" altLang="ru-RU" b="1" dirty="0">
                <a:latin typeface="Calibri" panose="020F0502020204030204" pitchFamily="34" charset="0"/>
                <a:cs typeface="Calibri" panose="020F0502020204030204" pitchFamily="34" charset="0"/>
              </a:rPr>
              <a:t>ȘI EXECUTARE BUGETARĂ</a:t>
            </a:r>
            <a:endParaRPr lang="ru-RU"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52400" y="22860"/>
            <a:ext cx="8839200" cy="908383"/>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247502070"/>
              </p:ext>
            </p:extLst>
          </p:nvPr>
        </p:nvGraphicFramePr>
        <p:xfrm>
          <a:off x="119743" y="1127792"/>
          <a:ext cx="8839200" cy="5287385"/>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53408">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a:t>
                      </a:r>
                      <a:r>
                        <a:rPr lang="en-US" altLang="en-US" sz="1800" b="1" dirty="0" smtClean="0">
                          <a:solidFill>
                            <a:srgbClr val="FF0000"/>
                          </a:solidFill>
                          <a:latin typeface="Calibri" panose="020F0502020204030204" pitchFamily="34" charset="0"/>
                          <a:cs typeface="Calibri" panose="020F0502020204030204" pitchFamily="34" charset="0"/>
                        </a:rPr>
                        <a:t>25</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Neperceperea plăților pentru terenurile de pe lângă casă, suprafața cărora depășește norma reglementată.</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853408">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spcBef>
                          <a:spcPts val="0"/>
                        </a:spcBef>
                        <a:buFontTx/>
                        <a:buNone/>
                      </a:pPr>
                      <a:r>
                        <a:rPr lang="pt-BR"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privind prețul normativ și modul de vânzare-cumpărare a pământului nr. 1308/1997</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209123">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spcBef>
                          <a:spcPts val="0"/>
                        </a:spcBef>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4 alin. (10):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Terenul de pe lângă casă</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atribuit în folosință temporară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și terenul cu care lotul de pământ de pe lângă casă depășește norma prevăzută de legislație se vând la prețul normativ conform tarifului indicat la poziția I din anexă la lege sau se dau în arendă</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persoanelor în a căror folosință se află în cazul în care, după parametri și amplasare, pot fi formate ca bunuri imobile de sine stătătoare, terenurile menționate se transmit în proprietate persoanelor în drept ori se înstrăinează în alt mod conform legislației.</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20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Demararea proceselor de încasare a plăților respective,</a:t>
                      </a: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 fie pe cale amicală, fie pe cale judiciară.</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Administrarea patrimoniului în conformitate cu principiile bunei guvernări.</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3493963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465789195"/>
              </p:ext>
            </p:extLst>
          </p:nvPr>
        </p:nvGraphicFramePr>
        <p:xfrm>
          <a:off x="119743" y="1127792"/>
          <a:ext cx="8839200" cy="513575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777208">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a:t>
                      </a:r>
                      <a:r>
                        <a:rPr lang="en-US" altLang="en-US" sz="1800" b="1" dirty="0" smtClean="0">
                          <a:solidFill>
                            <a:srgbClr val="FF0000"/>
                          </a:solidFill>
                          <a:latin typeface="Calibri" panose="020F0502020204030204" pitchFamily="34" charset="0"/>
                          <a:cs typeface="Calibri" panose="020F0502020204030204" pitchFamily="34" charset="0"/>
                        </a:rPr>
                        <a:t>26</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Neasigurarea integrității patrimoniului soldată cu lipsuri constatate în cadrul inventarierilor.</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853408">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spcBef>
                          <a:spcPts val="0"/>
                        </a:spcBef>
                        <a:buFontTx/>
                        <a:buNone/>
                      </a:pP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Planul de conturi contabile în sistemul bugetar și Normele metodologice privind evidența contabilă și raportarea financiară în sistemul bugetar, aprobate prin Ordinul Ministerului Finanțelor nr. 216/2015</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73739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spcBef>
                          <a:spcPts val="0"/>
                        </a:spcBef>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3.3.82: Sarcinile de bază ale evidenței stocurilor de materiale sunt: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asigurarea integrității și controlului asupra circulației și folosirii corecte a tuturor valorilor materiale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respectarea normelor stabilite de stocuri și cheltuieli; depistarea oportună a materialelor nefolosite, care urmează a fi realizate în modul stabilit; primirea unor informații exacte despre soldurile care se află în depozitele instituțiilor.</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20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Desemnarea corespunzătoare a gestionarilor cu</a:t>
                      </a: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 încheierea contractelor de răspundere materială deplină.</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baseline="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baseline="0" dirty="0" smtClean="0">
                          <a:solidFill>
                            <a:schemeClr val="tx1"/>
                          </a:solidFill>
                          <a:latin typeface="Calibri" panose="020F0502020204030204" pitchFamily="34" charset="0"/>
                          <a:ea typeface="+mn-ea"/>
                          <a:cs typeface="Calibri" panose="020F0502020204030204" pitchFamily="34" charset="0"/>
                          <a:sym typeface="Nunito Sans Medium"/>
                        </a:rPr>
                        <a:t>Desfășurarea periodică a inventarierilor.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baseline="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Administrarea patrimoniului în conformitate cu principiile bunei guvernări.</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3440573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4237319537"/>
              </p:ext>
            </p:extLst>
          </p:nvPr>
        </p:nvGraphicFramePr>
        <p:xfrm>
          <a:off x="119743" y="1127792"/>
          <a:ext cx="8839200" cy="5398053"/>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039503">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3.</a:t>
                      </a:r>
                      <a:r>
                        <a:rPr lang="en-US" altLang="en-US" sz="1800" b="1" dirty="0" smtClean="0">
                          <a:solidFill>
                            <a:srgbClr val="FF0000"/>
                          </a:solidFill>
                          <a:latin typeface="Calibri" panose="020F0502020204030204" pitchFamily="34" charset="0"/>
                          <a:cs typeface="Calibri" panose="020F0502020204030204" pitchFamily="34" charset="0"/>
                        </a:rPr>
                        <a:t>27</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Casarea bunurilor raportate la mijloacele fixe fără autorizarea </a:t>
                      </a:r>
                      <a:r>
                        <a:rPr lang="ro-RO" altLang="en-US" sz="1800" b="1" dirty="0" smtClean="0">
                          <a:solidFill>
                            <a:srgbClr val="FF0000"/>
                          </a:solidFill>
                          <a:latin typeface="Calibri" panose="020F0502020204030204" pitchFamily="34" charset="0"/>
                          <a:cs typeface="Calibri" panose="020F0502020204030204" pitchFamily="34" charset="0"/>
                        </a:rPr>
                        <a:t>c</a:t>
                      </a:r>
                      <a:r>
                        <a:rPr lang="pt-BR" altLang="en-US" sz="1800" b="1" dirty="0" smtClean="0">
                          <a:solidFill>
                            <a:srgbClr val="FF0000"/>
                          </a:solidFill>
                          <a:latin typeface="Calibri" panose="020F0502020204030204" pitchFamily="34" charset="0"/>
                          <a:cs typeface="Calibri" panose="020F0502020204030204" pitchFamily="34" charset="0"/>
                        </a:rPr>
                        <a:t>onsiliului și/sau fără perfectarea proceselor-verbale de casare pentru fiecare mijloc fix separat. </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23505">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spcBef>
                          <a:spcPts val="0"/>
                        </a:spcBef>
                        <a:buFontTx/>
                        <a:buNone/>
                      </a:pPr>
                      <a:r>
                        <a:rPr lang="pt-BR"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Regulamentul privind casarea bunurilor uzate, raportate la mijloacele fixe, aprobat prin Hotărârea Guvernului nr. 500/1998</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751309">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5: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Întreprinderile pot casa mijloacele fixe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prevăzute în pct. 4,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numai cu autorizarea</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autorității publice centrale sau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autorității administrației publice locale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a cărei subordine/administrare se află.</a:t>
                      </a:r>
                      <a:endParaRPr lang="en-US"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36000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7: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Comisiile de casare întocmesc, pentru fiecare mijloc fix separat, procese-verbale de casare a mijloacelor fixe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(conform formularelor din anexele nr. 2-5).</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243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Obținerea autorizării consiliului local pentru </a:t>
                      </a:r>
                      <a:r>
                        <a:rPr lang="ro-RO" altLang="en-US" sz="1800" kern="1200" dirty="0" smtClean="0">
                          <a:solidFill>
                            <a:schemeClr val="tx1"/>
                          </a:solidFill>
                          <a:latin typeface="Calibri" panose="020F0502020204030204" pitchFamily="34" charset="0"/>
                          <a:ea typeface="+mn-ea"/>
                          <a:cs typeface="Calibri" panose="020F0502020204030204" pitchFamily="34" charset="0"/>
                        </a:rPr>
                        <a:t>c</a:t>
                      </a:r>
                      <a:r>
                        <a:rPr lang="pt-BR" altLang="en-US" sz="1800" kern="1200" dirty="0" smtClean="0">
                          <a:solidFill>
                            <a:schemeClr val="tx1"/>
                          </a:solidFill>
                          <a:latin typeface="Calibri" panose="020F0502020204030204" pitchFamily="34" charset="0"/>
                          <a:ea typeface="+mn-ea"/>
                          <a:cs typeface="Calibri" panose="020F0502020204030204" pitchFamily="34" charset="0"/>
                        </a:rPr>
                        <a:t>asarea bunurilor raportate la mijloacele fixe</a:t>
                      </a:r>
                      <a:r>
                        <a:rPr lang="ro-RO" altLang="en-US" sz="1800" kern="1200" dirty="0" smtClean="0">
                          <a:solidFill>
                            <a:schemeClr val="tx1"/>
                          </a:solidFill>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altLang="en-US" sz="800" kern="1200" dirty="0" smtClean="0">
                        <a:solidFill>
                          <a:schemeClr val="tx1"/>
                        </a:solidFill>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Desemnarea persoanei</a:t>
                      </a:r>
                      <a:r>
                        <a:rPr lang="ro-RO" altLang="en-US" sz="1800" kern="1200" baseline="0" dirty="0" smtClean="0">
                          <a:solidFill>
                            <a:schemeClr val="tx1"/>
                          </a:solidFill>
                          <a:latin typeface="Calibri" panose="020F0502020204030204" pitchFamily="34" charset="0"/>
                          <a:ea typeface="+mn-ea"/>
                          <a:cs typeface="Calibri" panose="020F0502020204030204" pitchFamily="34" charset="0"/>
                        </a:rPr>
                        <a:t> responsabile de </a:t>
                      </a:r>
                      <a:r>
                        <a:rPr lang="pt-BR" altLang="en-US" sz="1800" kern="1200" baseline="0" dirty="0" smtClean="0">
                          <a:solidFill>
                            <a:schemeClr val="tx1"/>
                          </a:solidFill>
                          <a:latin typeface="Calibri" panose="020F0502020204030204" pitchFamily="34" charset="0"/>
                          <a:ea typeface="+mn-ea"/>
                          <a:cs typeface="Calibri" panose="020F0502020204030204" pitchFamily="34" charset="0"/>
                        </a:rPr>
                        <a:t>perfectarea proceselor-verbale de casare pentru fiecare mijloc fix separat.</a:t>
                      </a:r>
                      <a:endParaRPr lang="ro-RO" altLang="en-US" sz="1800" kern="1200" baseline="0" dirty="0" smtClean="0">
                        <a:solidFill>
                          <a:schemeClr val="tx1"/>
                        </a:solidFill>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800" kern="1200" dirty="0" smtClean="0">
                        <a:solidFill>
                          <a:schemeClr val="tx1"/>
                        </a:solidFill>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rPr>
                        <a:t>Administrarea patrimoniului în conformitate cu principiile bunei guvernări.</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3. </a:t>
            </a:r>
            <a:r>
              <a:rPr lang="ro-RO" altLang="en-US" b="1" dirty="0">
                <a:latin typeface="Calibri" panose="020F0502020204030204" pitchFamily="34" charset="0"/>
                <a:cs typeface="Calibri" panose="020F0502020204030204" pitchFamily="34" charset="0"/>
              </a:rPr>
              <a:t>GESTIONAREA PATRIMONIULUI PUBLIC</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12240"/>
            <a:ext cx="8839200" cy="908383"/>
          </a:xfrm>
          <a:prstGeom prst="rect">
            <a:avLst/>
          </a:prstGeom>
        </p:spPr>
      </p:pic>
    </p:spTree>
    <p:extLst>
      <p:ext uri="{BB962C8B-B14F-4D97-AF65-F5344CB8AC3E}">
        <p14:creationId xmlns:p14="http://schemas.microsoft.com/office/powerpoint/2010/main" val="4283250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400300"/>
            <a:ext cx="8229600" cy="2057400"/>
          </a:xfrm>
        </p:spPr>
        <p:txBody>
          <a:bodyPr/>
          <a:lstStyle/>
          <a:p>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
            </a:r>
            <a:br>
              <a:rPr lang="ro-RO" altLang="en-US" b="1" dirty="0" smtClean="0">
                <a:latin typeface="Calibri" panose="020F0502020204030204" pitchFamily="34" charset="0"/>
                <a:cs typeface="Calibri" panose="020F0502020204030204" pitchFamily="34" charset="0"/>
              </a:rPr>
            </a:br>
            <a:r>
              <a:rPr lang="ro-RO" altLang="en-US" b="1" dirty="0" smtClean="0">
                <a:latin typeface="Calibri" panose="020F0502020204030204" pitchFamily="34" charset="0"/>
                <a:cs typeface="Calibri" panose="020F0502020204030204" pitchFamily="34" charset="0"/>
              </a:rPr>
              <a:t>FINANCIAR-CONTABIL</a:t>
            </a:r>
            <a:endParaRPr lang="ru-RU" dirty="0">
              <a:latin typeface="Calibri" panose="020F0502020204030204" pitchFamily="34" charset="0"/>
              <a:cs typeface="Calibri" panose="020F0502020204030204" pitchFamily="34" charset="0"/>
            </a:endParaRPr>
          </a:p>
        </p:txBody>
      </p:sp>
      <p:pic>
        <p:nvPicPr>
          <p:cNvPr id="10" name="Рисунок 9"/>
          <p:cNvPicPr>
            <a:picLocks noChangeAspect="1"/>
          </p:cNvPicPr>
          <p:nvPr/>
        </p:nvPicPr>
        <p:blipFill>
          <a:blip r:embed="rId2"/>
          <a:stretch>
            <a:fillRect/>
          </a:stretch>
        </p:blipFill>
        <p:spPr>
          <a:xfrm>
            <a:off x="152400" y="36681"/>
            <a:ext cx="8839200" cy="908383"/>
          </a:xfrm>
          <a:prstGeom prst="rect">
            <a:avLst/>
          </a:prstGeom>
        </p:spPr>
      </p:pic>
    </p:spTree>
    <p:extLst>
      <p:ext uri="{BB962C8B-B14F-4D97-AF65-F5344CB8AC3E}">
        <p14:creationId xmlns:p14="http://schemas.microsoft.com/office/powerpoint/2010/main" val="3205124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274;p29"/>
          <p:cNvGraphicFramePr/>
          <p:nvPr>
            <p:extLst>
              <p:ext uri="{D42A27DB-BD31-4B8C-83A1-F6EECF244321}">
                <p14:modId xmlns:p14="http://schemas.microsoft.com/office/powerpoint/2010/main" val="2342059409"/>
              </p:ext>
            </p:extLst>
          </p:nvPr>
        </p:nvGraphicFramePr>
        <p:xfrm>
          <a:off x="119743" y="1127793"/>
          <a:ext cx="8839200" cy="5023034"/>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005807">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a:t>
                      </a:r>
                      <a:r>
                        <a:rPr lang="en-US" altLang="en-US" sz="1800" b="1" dirty="0" smtClean="0">
                          <a:solidFill>
                            <a:srgbClr val="FF0000"/>
                          </a:solidFill>
                          <a:latin typeface="Calibri" panose="020F0502020204030204" pitchFamily="34" charset="0"/>
                          <a:cs typeface="Calibri" panose="020F0502020204030204" pitchFamily="34" charset="0"/>
                        </a:rPr>
                        <a:t>1.</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Neaprobarea politicii de contabilitate.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83820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spcBef>
                          <a:spcPts val="0"/>
                        </a:spcBef>
                        <a:buFontTx/>
                        <a:buNone/>
                      </a:pPr>
                      <a:r>
                        <a:rPr lang="pt-BR"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contabilității nr. 113/2007</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43840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16 alin. (2): Politica de contabilitate tip pentru instituțiile publice se elaborează și se aprobă de Ministerul Finanțelor. Organele centrale de specialitate ale administrației publice pot elabora prevederi suplimentare la politica de contabilitate tip, ținând cont de specificul activității acestora, coordonate cu Ministerul Finanțelor.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Instituțiile publice elaborează și aprobă politica de contabilitate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 conformitate cu prevederile prezentului alineat.</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40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Aprobarea politicii de contabilitate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5" name="Прямоугольник 4"/>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1166430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15811954"/>
              </p:ext>
            </p:extLst>
          </p:nvPr>
        </p:nvGraphicFramePr>
        <p:xfrm>
          <a:off x="119743" y="1127793"/>
          <a:ext cx="8839200" cy="5251604"/>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701007">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a:t>
                      </a:r>
                      <a:r>
                        <a:rPr lang="en-US" altLang="en-US" sz="1800" b="1" dirty="0" smtClean="0">
                          <a:solidFill>
                            <a:srgbClr val="FF0000"/>
                          </a:solidFill>
                          <a:latin typeface="Calibri" panose="020F0502020204030204" pitchFamily="34" charset="0"/>
                          <a:cs typeface="Calibri" panose="020F0502020204030204" pitchFamily="34" charset="0"/>
                        </a:rPr>
                        <a:t>2.</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Efectuarea plăților în avans cu dezafectarea mijloacelor financiare.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60960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buFontTx/>
                        <a:buNone/>
                      </a:pPr>
                      <a:r>
                        <a:rPr lang="pt-BR"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finanțelor publice și responsabilității bugetar-fiscale nr. 181/2014</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43840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66 alin. (5):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Se interzice încheierea</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de către autoritățile/ instituțiile bugetare a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contractelor cu efectuarea plăților anticipate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(avans) pentru achiziționarea mărfurilor, serviciilor și lucrărilor, cu excepția:</a:t>
                      </a:r>
                    </a:p>
                    <a:p>
                      <a:pPr marL="0" indent="360000" algn="just">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 lucrărilor de construcții și reparații capitale, a căror valoare nu depășește 10 la sută din limita anuală stabilită pe obiectiv în scopul organizării proceselor tehnologice și procurării de materiale și utilaj, în cazul în care contractele de antrepriză încheiate între beneficiari și antreprenori prevăd astfel, cu confirmarea ulterioară a sumelor plătite prin volume de lucrări executate efectiv pe parcursul anului de gestiune;</a:t>
                      </a:r>
                    </a:p>
                    <a:p>
                      <a:pPr marL="0" indent="360000" algn="just">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 mărfurilor, serviciilor și lucrărilor care nu cad sub incidența Legii privind achizițiile publice.</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40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rPr>
                        <a:t>Adoptarea unei politici interne privind neadmiterea </a:t>
                      </a:r>
                      <a:r>
                        <a:rPr lang="ro-RO" sz="1800" kern="1200" dirty="0" smtClean="0">
                          <a:solidFill>
                            <a:schemeClr val="tx1"/>
                          </a:solidFill>
                          <a:latin typeface="Calibri" panose="020F0502020204030204" pitchFamily="34" charset="0"/>
                          <a:ea typeface="+mn-ea"/>
                          <a:cs typeface="Calibri" panose="020F0502020204030204" pitchFamily="34" charset="0"/>
                        </a:rPr>
                        <a:t>încheierii contractelor cu efectuarea plăților anticipate.</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821659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695085155"/>
              </p:ext>
            </p:extLst>
          </p:nvPr>
        </p:nvGraphicFramePr>
        <p:xfrm>
          <a:off x="119743" y="990600"/>
          <a:ext cx="8839200" cy="563100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243807">
                <a:tc>
                  <a:txBody>
                    <a:bodyPr/>
                    <a:lstStyle/>
                    <a:p>
                      <a:pPr marL="0" lvl="0" indent="0" algn="l" rtl="0">
                        <a:lnSpc>
                          <a:spcPct val="100000"/>
                        </a:lnSpc>
                        <a:spcBef>
                          <a:spcPts val="0"/>
                        </a:spcBef>
                        <a:spcAft>
                          <a:spcPts val="0"/>
                        </a:spcAft>
                        <a:buNone/>
                      </a:pPr>
                      <a:r>
                        <a:rPr lang="ro-RO" sz="175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7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750" b="1" dirty="0" smtClean="0">
                          <a:solidFill>
                            <a:srgbClr val="FF0000"/>
                          </a:solidFill>
                          <a:latin typeface="Calibri" panose="020F0502020204030204" pitchFamily="34" charset="0"/>
                          <a:cs typeface="Calibri" panose="020F0502020204030204" pitchFamily="34" charset="0"/>
                        </a:rPr>
                        <a:t>4</a:t>
                      </a:r>
                      <a:r>
                        <a:rPr lang="ro-RO" altLang="en-US" sz="1750" b="1" dirty="0" smtClean="0">
                          <a:solidFill>
                            <a:srgbClr val="FF0000"/>
                          </a:solidFill>
                          <a:latin typeface="Calibri" panose="020F0502020204030204" pitchFamily="34" charset="0"/>
                          <a:cs typeface="Calibri" panose="020F0502020204030204" pitchFamily="34" charset="0"/>
                        </a:rPr>
                        <a:t>.</a:t>
                      </a:r>
                      <a:r>
                        <a:rPr lang="en-US" altLang="en-US" sz="1750" b="1" dirty="0" smtClean="0">
                          <a:solidFill>
                            <a:srgbClr val="FF0000"/>
                          </a:solidFill>
                          <a:latin typeface="Calibri" panose="020F0502020204030204" pitchFamily="34" charset="0"/>
                          <a:cs typeface="Calibri" panose="020F0502020204030204" pitchFamily="34" charset="0"/>
                        </a:rPr>
                        <a:t>3.</a:t>
                      </a:r>
                      <a:r>
                        <a:rPr lang="ro-RO" altLang="en-US" sz="1750" b="1" dirty="0" smtClean="0">
                          <a:solidFill>
                            <a:srgbClr val="FF0000"/>
                          </a:solidFill>
                          <a:latin typeface="Calibri" panose="020F0502020204030204" pitchFamily="34" charset="0"/>
                          <a:cs typeface="Calibri" panose="020F0502020204030204" pitchFamily="34" charset="0"/>
                        </a:rPr>
                        <a:t> </a:t>
                      </a:r>
                      <a:r>
                        <a:rPr lang="pt-BR" altLang="en-US" sz="1750" b="1" dirty="0" smtClean="0">
                          <a:solidFill>
                            <a:srgbClr val="FF0000"/>
                          </a:solidFill>
                          <a:latin typeface="Calibri" panose="020F0502020204030204" pitchFamily="34" charset="0"/>
                          <a:cs typeface="Calibri" panose="020F0502020204030204" pitchFamily="34" charset="0"/>
                        </a:rPr>
                        <a:t>Compensarea nejustificată a cheltuielilor pentru deplasări și altor plăți titularilor de avans.</a:t>
                      </a:r>
                      <a:endParaRPr lang="pt-BR" sz="175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213357">
                <a:tc>
                  <a:txBody>
                    <a:bodyPr/>
                    <a:lstStyle/>
                    <a:p>
                      <a:pPr marL="0" lvl="0" indent="0" algn="l" rtl="0">
                        <a:lnSpc>
                          <a:spcPct val="100000"/>
                        </a:lnSpc>
                        <a:spcBef>
                          <a:spcPts val="0"/>
                        </a:spcBef>
                        <a:spcAft>
                          <a:spcPts val="0"/>
                        </a:spcAft>
                        <a:buNone/>
                      </a:pPr>
                      <a:r>
                        <a:rPr lang="ro-RO" sz="175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75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7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buFontTx/>
                        <a:buNone/>
                      </a:pPr>
                      <a:r>
                        <a:rPr lang="ro-RO" sz="1750" kern="1200" dirty="0" smtClean="0">
                          <a:solidFill>
                            <a:schemeClr val="tx1"/>
                          </a:solidFill>
                          <a:latin typeface="Calibri" panose="020F0502020204030204" pitchFamily="34" charset="0"/>
                          <a:ea typeface="+mn-ea"/>
                          <a:cs typeface="Calibri" panose="020F0502020204030204" pitchFamily="34" charset="0"/>
                        </a:rPr>
                        <a:t>Regulamentul privind delegarea salariaților entităților din Republica Moldova, aprobat prin Hotărârea Guvernului nr. 10/2012</a:t>
                      </a:r>
                      <a:endParaRPr lang="ro-RO" sz="175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021107">
                <a:tc>
                  <a:txBody>
                    <a:bodyPr/>
                    <a:lstStyle/>
                    <a:p>
                      <a:pPr marL="0" lvl="0" indent="0" algn="l" rtl="0">
                        <a:lnSpc>
                          <a:spcPct val="100000"/>
                        </a:lnSpc>
                        <a:spcBef>
                          <a:spcPts val="0"/>
                        </a:spcBef>
                        <a:spcAft>
                          <a:spcPts val="0"/>
                        </a:spcAft>
                        <a:buNone/>
                      </a:pPr>
                      <a:r>
                        <a:rPr lang="ro-RO" sz="175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7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750" dirty="0" smtClean="0">
                          <a:latin typeface="Calibri" panose="020F0502020204030204" pitchFamily="34" charset="0"/>
                          <a:cs typeface="Calibri" panose="020F0502020204030204" pitchFamily="34" charset="0"/>
                        </a:rPr>
                        <a:t>Pct. </a:t>
                      </a:r>
                      <a:r>
                        <a:rPr lang="en-US" sz="1750" dirty="0" smtClean="0">
                          <a:latin typeface="Calibri" panose="020F0502020204030204" pitchFamily="34" charset="0"/>
                          <a:cs typeface="Calibri" panose="020F0502020204030204" pitchFamily="34" charset="0"/>
                        </a:rPr>
                        <a:t>11</a:t>
                      </a:r>
                      <a:r>
                        <a:rPr lang="ro-RO" sz="1750" dirty="0" smtClean="0">
                          <a:latin typeface="Calibri" panose="020F0502020204030204" pitchFamily="34" charset="0"/>
                          <a:cs typeface="Calibri" panose="020F0502020204030204" pitchFamily="34" charset="0"/>
                        </a:rPr>
                        <a:t>:</a:t>
                      </a:r>
                      <a:r>
                        <a:rPr lang="en-US" sz="1750" dirty="0" smtClean="0">
                          <a:latin typeface="Calibri" panose="020F0502020204030204" pitchFamily="34" charset="0"/>
                          <a:cs typeface="Calibri" panose="020F0502020204030204" pitchFamily="34" charset="0"/>
                        </a:rPr>
                        <a:t> </a:t>
                      </a:r>
                      <a:r>
                        <a:rPr lang="ro-RO" sz="1750" b="1" u="sng" dirty="0" smtClean="0">
                          <a:latin typeface="Calibri" panose="020F0502020204030204" pitchFamily="34" charset="0"/>
                          <a:cs typeface="Calibri" panose="020F0502020204030204" pitchFamily="34" charset="0"/>
                        </a:rPr>
                        <a:t>Compensarea cheltuielilor de deplasare se efectuează</a:t>
                      </a:r>
                      <a:r>
                        <a:rPr lang="ro-RO" sz="1750" dirty="0" smtClean="0">
                          <a:latin typeface="Calibri" panose="020F0502020204030204" pitchFamily="34" charset="0"/>
                          <a:cs typeface="Calibri" panose="020F0502020204030204" pitchFamily="34" charset="0"/>
                        </a:rPr>
                        <a:t> pentru zilele aflării efective în deplasare, inclusiv pentru ziua plecării și ziua sosirii, determinate </a:t>
                      </a:r>
                      <a:r>
                        <a:rPr lang="ro-RO" sz="1750" b="1" u="sng" dirty="0" smtClean="0">
                          <a:latin typeface="Calibri" panose="020F0502020204030204" pitchFamily="34" charset="0"/>
                          <a:cs typeface="Calibri" panose="020F0502020204030204" pitchFamily="34" charset="0"/>
                        </a:rPr>
                        <a:t>conform mențiunilor în ordinul sau în legitimația de deplasare și în documentele de călătorie prezentate</a:t>
                      </a:r>
                      <a:r>
                        <a:rPr lang="ro-RO" sz="1750" dirty="0" smtClean="0">
                          <a:latin typeface="Calibri" panose="020F0502020204030204" pitchFamily="34" charset="0"/>
                          <a:cs typeface="Calibri" panose="020F0502020204030204" pitchFamily="34" charset="0"/>
                        </a:rPr>
                        <a:t>, în limitele termenului pentru care personalul a fost delegat</a:t>
                      </a:r>
                      <a:r>
                        <a:rPr lang="en-US" sz="1750" dirty="0" smtClean="0">
                          <a:latin typeface="Calibri" panose="020F0502020204030204" pitchFamily="34" charset="0"/>
                          <a:cs typeface="Calibri" panose="020F0502020204030204" pitchFamily="34" charset="0"/>
                        </a:rPr>
                        <a:t>.</a:t>
                      </a:r>
                      <a:endParaRPr lang="en-US" sz="17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lnSpc>
                          <a:spcPct val="100000"/>
                        </a:lnSpc>
                        <a:spcBef>
                          <a:spcPts val="0"/>
                        </a:spcBef>
                        <a:spcAft>
                          <a:spcPts val="0"/>
                        </a:spcAft>
                        <a:buNone/>
                      </a:pPr>
                      <a:r>
                        <a:rPr lang="ro-RO" sz="175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75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7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altLang="en-US" sz="1750" kern="1200" dirty="0" smtClean="0">
                          <a:solidFill>
                            <a:schemeClr val="tx1"/>
                          </a:solidFill>
                          <a:latin typeface="Calibri" panose="020F0502020204030204" pitchFamily="34" charset="0"/>
                          <a:ea typeface="+mn-ea"/>
                          <a:cs typeface="Calibri" panose="020F0502020204030204" pitchFamily="34" charset="0"/>
                        </a:rPr>
                        <a:t>Legea contabilității nr. 113/2007</a:t>
                      </a:r>
                      <a:endParaRPr lang="ro-RO" sz="175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r h="350607">
                <a:tc>
                  <a:txBody>
                    <a:bodyPr/>
                    <a:lstStyle/>
                    <a:p>
                      <a:pPr marL="0" lvl="0" indent="0" algn="l" rtl="0">
                        <a:lnSpc>
                          <a:spcPct val="100000"/>
                        </a:lnSpc>
                        <a:spcBef>
                          <a:spcPts val="0"/>
                        </a:spcBef>
                        <a:spcAft>
                          <a:spcPts val="0"/>
                        </a:spcAft>
                        <a:buNone/>
                      </a:pPr>
                      <a:r>
                        <a:rPr lang="ro-RO" sz="175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7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spcBef>
                          <a:spcPts val="0"/>
                        </a:spcBef>
                        <a:buFont typeface="Wingdings" panose="05000000000000000000" pitchFamily="2" charset="2"/>
                        <a:buNone/>
                      </a:pPr>
                      <a:r>
                        <a:rPr lang="ro-RO" sz="175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19 alin. (6): Documentele primare întocmite vor conține următoarele </a:t>
                      </a:r>
                      <a:r>
                        <a:rPr lang="ro-RO" sz="1750" b="1" u="sng"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elemente obligatorii</a:t>
                      </a:r>
                      <a:r>
                        <a:rPr lang="ro-RO" sz="175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750" kern="0" dirty="0" smtClean="0">
                        <a:latin typeface="Calibri" panose="020F0502020204030204" pitchFamily="34" charset="0"/>
                        <a:ea typeface="Calibri" panose="020F0502020204030204" pitchFamily="34" charset="0"/>
                        <a:cs typeface="Calibri" panose="020F0502020204030204" pitchFamily="34" charset="0"/>
                      </a:endParaRPr>
                    </a:p>
                    <a:p>
                      <a:pPr marL="0" indent="360000" algn="just">
                        <a:spcBef>
                          <a:spcPts val="0"/>
                        </a:spcBef>
                        <a:buFontTx/>
                        <a:buNone/>
                      </a:pPr>
                      <a:r>
                        <a:rPr lang="ro-RO" sz="175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 </a:t>
                      </a:r>
                      <a:r>
                        <a:rPr lang="ro-RO" sz="1750" b="1" u="sng"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conținutul faptelor economice</a:t>
                      </a:r>
                      <a:r>
                        <a:rPr lang="ro-RO" sz="175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750" kern="0" dirty="0" smtClean="0">
                        <a:latin typeface="Calibri" panose="020F0502020204030204" pitchFamily="34" charset="0"/>
                        <a:ea typeface="Calibri" panose="020F0502020204030204" pitchFamily="34" charset="0"/>
                        <a:cs typeface="Calibri" panose="020F0502020204030204" pitchFamily="34" charset="0"/>
                      </a:endParaRPr>
                    </a:p>
                    <a:p>
                      <a:pPr marL="0" indent="360000">
                        <a:spcBef>
                          <a:spcPts val="0"/>
                        </a:spcBef>
                        <a:buFontTx/>
                        <a:buNone/>
                      </a:pPr>
                      <a:r>
                        <a:rPr lang="ro-RO" sz="175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 </a:t>
                      </a:r>
                      <a:r>
                        <a:rPr lang="ro-RO" sz="1750" b="1" u="sng"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etaloanele cantitative și valorice</a:t>
                      </a:r>
                      <a:r>
                        <a:rPr lang="ro-RO" sz="175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care sunt exprimate faptele economice.</a:t>
                      </a:r>
                      <a:endParaRPr lang="ro-RO" sz="175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2822510568"/>
                  </a:ext>
                </a:extLst>
              </a:tr>
              <a:tr h="246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75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75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750" kern="1200" dirty="0" smtClean="0">
                          <a:solidFill>
                            <a:schemeClr val="tx1"/>
                          </a:solidFill>
                          <a:latin typeface="Calibri" panose="020F0502020204030204" pitchFamily="34" charset="0"/>
                          <a:ea typeface="+mn-ea"/>
                          <a:cs typeface="Calibri" panose="020F0502020204030204" pitchFamily="34" charset="0"/>
                          <a:sym typeface="Nunito Sans Medium"/>
                        </a:rPr>
                        <a:t>Neadmiterea</a:t>
                      </a:r>
                      <a:r>
                        <a:rPr lang="ro-RO" sz="1750" kern="1200" baseline="0" dirty="0" smtClean="0">
                          <a:solidFill>
                            <a:schemeClr val="tx1"/>
                          </a:solidFill>
                          <a:latin typeface="Calibri" panose="020F0502020204030204" pitchFamily="34" charset="0"/>
                          <a:ea typeface="+mn-ea"/>
                          <a:cs typeface="Calibri" panose="020F0502020204030204" pitchFamily="34" charset="0"/>
                          <a:sym typeface="Nunito Sans Medium"/>
                        </a:rPr>
                        <a:t> compensării cheltuielilor nejustificate/neeligibile și neconfirmate documentar.</a:t>
                      </a:r>
                      <a:endParaRPr lang="ro-RO" sz="175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115364964"/>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18344630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113878293"/>
              </p:ext>
            </p:extLst>
          </p:nvPr>
        </p:nvGraphicFramePr>
        <p:xfrm>
          <a:off x="119743" y="990600"/>
          <a:ext cx="8839200" cy="5257677"/>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701007">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600" b="1" dirty="0" smtClean="0">
                          <a:solidFill>
                            <a:srgbClr val="FF0000"/>
                          </a:solidFill>
                          <a:latin typeface="Calibri" panose="020F0502020204030204" pitchFamily="34" charset="0"/>
                          <a:cs typeface="Calibri" panose="020F0502020204030204" pitchFamily="34" charset="0"/>
                        </a:rPr>
                        <a:t>4</a:t>
                      </a:r>
                      <a:r>
                        <a:rPr lang="ro-RO" altLang="en-US" sz="1600" b="1" dirty="0" smtClean="0">
                          <a:solidFill>
                            <a:srgbClr val="FF0000"/>
                          </a:solidFill>
                          <a:latin typeface="Calibri" panose="020F0502020204030204" pitchFamily="34" charset="0"/>
                          <a:cs typeface="Calibri" panose="020F0502020204030204" pitchFamily="34" charset="0"/>
                        </a:rPr>
                        <a:t>.</a:t>
                      </a:r>
                      <a:r>
                        <a:rPr lang="en-US" altLang="en-US" sz="1600" b="1" dirty="0" smtClean="0">
                          <a:solidFill>
                            <a:srgbClr val="FF0000"/>
                          </a:solidFill>
                          <a:latin typeface="Calibri" panose="020F0502020204030204" pitchFamily="34" charset="0"/>
                          <a:cs typeface="Calibri" panose="020F0502020204030204" pitchFamily="34" charset="0"/>
                        </a:rPr>
                        <a:t>4.</a:t>
                      </a:r>
                      <a:r>
                        <a:rPr lang="ro-RO" altLang="en-US" sz="1600" b="1" dirty="0" smtClean="0">
                          <a:solidFill>
                            <a:srgbClr val="FF0000"/>
                          </a:solidFill>
                          <a:latin typeface="Calibri" panose="020F0502020204030204" pitchFamily="34" charset="0"/>
                          <a:cs typeface="Calibri" panose="020F0502020204030204" pitchFamily="34" charset="0"/>
                        </a:rPr>
                        <a:t> </a:t>
                      </a:r>
                      <a:r>
                        <a:rPr lang="pt-BR" altLang="en-US" sz="1600" b="1" dirty="0" smtClean="0">
                          <a:solidFill>
                            <a:srgbClr val="FF0000"/>
                          </a:solidFill>
                          <a:latin typeface="Calibri" panose="020F0502020204030204" pitchFamily="34" charset="0"/>
                          <a:cs typeface="Calibri" panose="020F0502020204030204" pitchFamily="34" charset="0"/>
                        </a:rPr>
                        <a:t>Mijloacele financiare sunt reflectate la cheltuieli, în lipsa documentelor justificative de prestare a serviciilor sau executare a lucrărilor.</a:t>
                      </a:r>
                      <a:endParaRPr lang="pt-BR" sz="16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228600">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6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altLang="en-US" sz="1600" kern="1200" dirty="0" smtClean="0">
                          <a:solidFill>
                            <a:schemeClr val="tx1"/>
                          </a:solidFill>
                          <a:latin typeface="Calibri" panose="020F0502020204030204" pitchFamily="34" charset="0"/>
                          <a:ea typeface="+mn-ea"/>
                          <a:cs typeface="Calibri" panose="020F0502020204030204" pitchFamily="34" charset="0"/>
                        </a:rPr>
                        <a:t>Legea contabilității nr. 113/2007</a:t>
                      </a:r>
                      <a:endParaRPr lang="ro-RO" sz="16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438400">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buFont typeface="Wingdings" panose="05000000000000000000" pitchFamily="2" charset="2"/>
                        <a:buNone/>
                      </a:pPr>
                      <a:r>
                        <a:rPr lang="ro-RO" sz="1600" b="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19. </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Documente primare</a:t>
                      </a:r>
                    </a:p>
                    <a:p>
                      <a:pPr marL="0" indent="360000" algn="just">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Faptele economice se contabilizează în baza documentelor primare</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și centralizatoare.</a:t>
                      </a:r>
                    </a:p>
                    <a:p>
                      <a:pPr marL="0" indent="360000" algn="just">
                        <a:buFontTx/>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Documentele primare se întocmesc în timpul efectuării operațiunii, iar dacă aceasta este imposibil – nemijlocit după efectuarea operațiunii sau după producerea evenimentului</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0" indent="360000" algn="just">
                        <a:buFontTx/>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(3)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Entitatea utilizează formulare tipizate de documente primare</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aprobate de Ministerul Finanțelor. În lipsa formularelor tipizate sau dacă acestea nu satisfac necesitățile entității, entitatea elaborează și utilizează formulare de documente, aprobate de conducerea ei, cu respectarea cerințelor alin.(6).</a:t>
                      </a:r>
                    </a:p>
                    <a:p>
                      <a:pPr marL="0" indent="360000" algn="just">
                        <a:buFontTx/>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(6) Documentele primare întocmite vor conține următoarele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elemente obligatorii</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600" dirty="0" smtClean="0">
                        <a:latin typeface="Calibri" panose="020F0502020204030204" pitchFamily="34" charset="0"/>
                        <a:ea typeface="Calibri" panose="020F0502020204030204" pitchFamily="34" charset="0"/>
                        <a:cs typeface="Calibri" panose="020F0502020204030204" pitchFamily="34" charset="0"/>
                      </a:endParaRPr>
                    </a:p>
                    <a:p>
                      <a:pPr marL="0" indent="360000" algn="just">
                        <a:spcBef>
                          <a:spcPts val="0"/>
                        </a:spcBef>
                        <a:buFontTx/>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conținutul faptelor economice</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600" dirty="0" smtClean="0">
                        <a:latin typeface="Calibri" panose="020F0502020204030204" pitchFamily="34" charset="0"/>
                        <a:ea typeface="Calibri" panose="020F0502020204030204" pitchFamily="34" charset="0"/>
                        <a:cs typeface="Calibri" panose="020F0502020204030204" pitchFamily="34" charset="0"/>
                      </a:endParaRPr>
                    </a:p>
                    <a:p>
                      <a:pPr marL="0" indent="360000">
                        <a:spcBef>
                          <a:spcPts val="0"/>
                        </a:spcBef>
                        <a:buFontTx/>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etaloanele cantitative și valorice</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care sunt exprimate faptele economice.</a:t>
                      </a:r>
                      <a:endParaRPr lang="en-US" sz="16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40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6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6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rPr>
                        <a:t>Organizarea evidenței contabile în conformitate cu cadrul normativ în vigoare.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sz="700" kern="1200" dirty="0" smtClean="0">
                        <a:solidFill>
                          <a:schemeClr val="tx1"/>
                        </a:solidFill>
                        <a:latin typeface="Calibri" panose="020F0502020204030204" pitchFamily="34" charset="0"/>
                        <a:ea typeface="+mn-ea"/>
                        <a:cs typeface="Calibri" panose="020F0502020204030204" pitchFamily="34" charset="0"/>
                        <a:sym typeface="Nunito Sans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600" kern="1200" dirty="0" smtClean="0">
                          <a:solidFill>
                            <a:schemeClr val="tx1"/>
                          </a:solidFill>
                          <a:latin typeface="Calibri" panose="020F0502020204030204" pitchFamily="34" charset="0"/>
                          <a:ea typeface="+mn-ea"/>
                          <a:cs typeface="Calibri" panose="020F0502020204030204" pitchFamily="34" charset="0"/>
                        </a:rPr>
                        <a:t>Administrarea bugetului în conformitate cu principiile bunei guvernări.</a:t>
                      </a:r>
                      <a:endParaRPr lang="ro-RO" sz="16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34877048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309065383"/>
              </p:ext>
            </p:extLst>
          </p:nvPr>
        </p:nvGraphicFramePr>
        <p:xfrm>
          <a:off x="119743" y="990600"/>
          <a:ext cx="8839200" cy="533400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997015">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a:t>
                      </a:r>
                      <a:r>
                        <a:rPr lang="en-US" altLang="en-US" sz="1800" b="1" dirty="0" smtClean="0">
                          <a:solidFill>
                            <a:srgbClr val="FF0000"/>
                          </a:solidFill>
                          <a:latin typeface="Calibri" panose="020F0502020204030204" pitchFamily="34" charset="0"/>
                          <a:cs typeface="Calibri" panose="020F0502020204030204" pitchFamily="34" charset="0"/>
                        </a:rPr>
                        <a:t>5.</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Pentru automobilele de serviciu nu se aprobă parcursul limită sau se admite depășirea parcursului limită aprobat.</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329354">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Hotărârea Guvernului privind reglementarea utilizării autovehiculelor de serviciu de către autoritățile publice și autoritățile administrației publice        nr. 1053/2023</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910947">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8: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Se recomandă autorităților administrației publice locale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de nivelul întâi și al doilea să aprobe, prin decizia consiliului local/raional, regulamente privind utilizarea autovehiculelor de serviciu,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aprobarea</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numărului-limită și a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parcursului-limită anual</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pentru asigurarea îndeplinirii atribuțiilor de serviciu.</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096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Aprobarea numărului-limită și parcursului-limită anual pentru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autovehiculele de serviciu, în vederea asigurării</a:t>
                      </a:r>
                      <a:r>
                        <a:rPr lang="ro-RO" sz="18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utilizării acestora în conformitate cu principiile bunei guvernări.</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1006369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74;p29"/>
          <p:cNvGraphicFramePr/>
          <p:nvPr>
            <p:extLst>
              <p:ext uri="{D42A27DB-BD31-4B8C-83A1-F6EECF244321}">
                <p14:modId xmlns:p14="http://schemas.microsoft.com/office/powerpoint/2010/main" val="1199186453"/>
              </p:ext>
            </p:extLst>
          </p:nvPr>
        </p:nvGraphicFramePr>
        <p:xfrm>
          <a:off x="119743" y="990601"/>
          <a:ext cx="8839200" cy="555483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385704">
                <a:tc>
                  <a:txBody>
                    <a:bodyPr/>
                    <a:lstStyle/>
                    <a:p>
                      <a:pPr marL="0" lvl="0" indent="0" algn="l" rtl="0">
                        <a:lnSpc>
                          <a:spcPct val="100000"/>
                        </a:lnSpc>
                        <a:spcBef>
                          <a:spcPts val="0"/>
                        </a:spcBef>
                        <a:spcAft>
                          <a:spcPts val="0"/>
                        </a:spcAft>
                        <a:buNone/>
                      </a:pPr>
                      <a:r>
                        <a:rPr lang="ro-RO" sz="145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4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450" b="1" kern="0" dirty="0" smtClean="0">
                          <a:solidFill>
                            <a:srgbClr val="FF0000"/>
                          </a:solidFill>
                          <a:latin typeface="Calibri" panose="020F0502020204030204" pitchFamily="34" charset="0"/>
                          <a:cs typeface="Calibri" panose="020F0502020204030204" pitchFamily="34" charset="0"/>
                        </a:rPr>
                        <a:t>4</a:t>
                      </a:r>
                      <a:r>
                        <a:rPr lang="ro-RO" altLang="en-US" sz="1450" b="1" kern="0" dirty="0" smtClean="0">
                          <a:solidFill>
                            <a:srgbClr val="FF0000"/>
                          </a:solidFill>
                          <a:latin typeface="Calibri" panose="020F0502020204030204" pitchFamily="34" charset="0"/>
                          <a:cs typeface="Calibri" panose="020F0502020204030204" pitchFamily="34" charset="0"/>
                        </a:rPr>
                        <a:t>.</a:t>
                      </a:r>
                      <a:r>
                        <a:rPr lang="en-US" altLang="en-US" sz="1450" b="1" kern="0" dirty="0" smtClean="0">
                          <a:solidFill>
                            <a:srgbClr val="FF0000"/>
                          </a:solidFill>
                          <a:latin typeface="Calibri" panose="020F0502020204030204" pitchFamily="34" charset="0"/>
                          <a:cs typeface="Calibri" panose="020F0502020204030204" pitchFamily="34" charset="0"/>
                        </a:rPr>
                        <a:t>6.</a:t>
                      </a:r>
                      <a:r>
                        <a:rPr lang="ro-RO" altLang="en-US" sz="1450" b="1" kern="0" dirty="0" smtClean="0">
                          <a:solidFill>
                            <a:srgbClr val="FF0000"/>
                          </a:solidFill>
                          <a:latin typeface="Calibri" panose="020F0502020204030204" pitchFamily="34" charset="0"/>
                          <a:cs typeface="Calibri" panose="020F0502020204030204" pitchFamily="34" charset="0"/>
                        </a:rPr>
                        <a:t> </a:t>
                      </a:r>
                      <a:r>
                        <a:rPr lang="pt-BR" altLang="en-US" sz="1450" b="1" kern="0" dirty="0" smtClean="0">
                          <a:solidFill>
                            <a:srgbClr val="FF0000"/>
                          </a:solidFill>
                          <a:latin typeface="Calibri" panose="020F0502020204030204" pitchFamily="34" charset="0"/>
                          <a:cs typeface="Calibri" panose="020F0502020204030204" pitchFamily="34" charset="0"/>
                        </a:rPr>
                        <a:t>Perfectarea neregulamentară a foilor de parcurs pentru autoturisme.</a:t>
                      </a:r>
                      <a:endParaRPr lang="pt-BR" sz="145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606122">
                <a:tc>
                  <a:txBody>
                    <a:bodyPr/>
                    <a:lstStyle/>
                    <a:p>
                      <a:pPr marL="0" lvl="0" indent="0" algn="l" rtl="0">
                        <a:lnSpc>
                          <a:spcPct val="100000"/>
                        </a:lnSpc>
                        <a:spcBef>
                          <a:spcPts val="0"/>
                        </a:spcBef>
                        <a:spcAft>
                          <a:spcPts val="0"/>
                        </a:spcAft>
                        <a:buNone/>
                      </a:pPr>
                      <a:r>
                        <a:rPr lang="ro-RO" sz="145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45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4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buFontTx/>
                        <a:buNone/>
                      </a:pPr>
                      <a:r>
                        <a:rPr lang="ro-RO" sz="14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Instrucțiunea privind completarea și prelucrarea foii de parcurs pentru autoturisme, aprobată prin Ordinul Departamentului Analize Statistice și Sociologice nr. 108/1998</a:t>
                      </a:r>
                      <a:endParaRPr lang="ro-RO" sz="14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051619">
                <a:tc>
                  <a:txBody>
                    <a:bodyPr/>
                    <a:lstStyle/>
                    <a:p>
                      <a:pPr marL="0" lvl="0" indent="0" algn="l" rtl="0">
                        <a:lnSpc>
                          <a:spcPct val="100000"/>
                        </a:lnSpc>
                        <a:spcBef>
                          <a:spcPts val="0"/>
                        </a:spcBef>
                        <a:spcAft>
                          <a:spcPts val="0"/>
                        </a:spcAft>
                        <a:buNone/>
                      </a:pPr>
                      <a:r>
                        <a:rPr lang="ro-RO" sz="145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4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4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6.1. În chenarul care conține date vizând activitatea autoturismului pe traseu se înscrie numărul de curse în ordinea efectuării lor. La rubricile «</a:t>
                      </a:r>
                      <a:r>
                        <a:rPr lang="ro-RO" sz="14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Punct de plecare</a:t>
                      </a:r>
                      <a:r>
                        <a:rPr lang="ro-RO" sz="14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și «</a:t>
                      </a:r>
                      <a:r>
                        <a:rPr lang="ro-RO" sz="14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Punct de destinație</a:t>
                      </a:r>
                      <a:r>
                        <a:rPr lang="ro-RO" sz="14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se indică respectiv locurile de plecare și de destinație ale autoturismului pentru fiecare cursă aparte. Rubricile «</a:t>
                      </a:r>
                      <a:r>
                        <a:rPr lang="ro-RO" sz="14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Timp plecare</a:t>
                      </a:r>
                      <a:r>
                        <a:rPr lang="ro-RO" sz="14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și «</a:t>
                      </a:r>
                      <a:r>
                        <a:rPr lang="ro-RO" sz="14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Timp sosire</a:t>
                      </a:r>
                      <a:r>
                        <a:rPr lang="ro-RO" sz="14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se completează înscriindu-se data, ora, min. plecării din punctul inițial și a sosirii în punctul final al rutei (cursei). Ultimele două rubrici ale chenarului se completează indicându-se, respectiv, parcursul autoturismului pe ruta în cauză, iar beneficiarul la dispoziția căruia s-a aflat autoturismul își pune semnătura, indicând codul fiscal al său.</a:t>
                      </a:r>
                      <a:endParaRPr lang="en-US" sz="14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435820">
                <a:tc>
                  <a:txBody>
                    <a:bodyPr/>
                    <a:lstStyle/>
                    <a:p>
                      <a:r>
                        <a:rPr lang="ro-RO" sz="1450" b="1" u="none" kern="1200" dirty="0" smtClean="0">
                          <a:solidFill>
                            <a:schemeClr val="bg1"/>
                          </a:solidFill>
                          <a:latin typeface="Calibri" panose="020F0502020204030204" pitchFamily="34" charset="0"/>
                          <a:ea typeface="Titillium Web"/>
                          <a:cs typeface="Calibri" panose="020F0502020204030204" pitchFamily="34" charset="0"/>
                        </a:rPr>
                        <a:t>Note</a:t>
                      </a:r>
                      <a:endParaRPr lang="ru-RU" sz="1450" b="1" u="none" kern="1200" dirty="0">
                        <a:solidFill>
                          <a:schemeClr val="bg1"/>
                        </a:solidFill>
                        <a:latin typeface="Calibri" panose="020F0502020204030204" pitchFamily="34" charset="0"/>
                        <a:ea typeface="Titillium Web"/>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r>
                        <a:rPr lang="ro-RO" sz="14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Prin Hotărârea</a:t>
                      </a:r>
                      <a:r>
                        <a:rPr lang="ro-RO" sz="145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Guvernului nr. 229/2024, </a:t>
                      </a:r>
                      <a:r>
                        <a:rPr lang="ro-RO" sz="1450" b="1" u="sng"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a:t>
                      </a:r>
                      <a:r>
                        <a:rPr lang="ro-RO" sz="1450" b="1" u="sng"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ncepând cu 27.05.2024, foaia de parcurs a fost exclusă din categoria </a:t>
                      </a:r>
                      <a:r>
                        <a:rPr lang="ro-MD" sz="1450" b="1" u="sng"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formularelor tipizate de documente primare cu regim special, însă,</a:t>
                      </a:r>
                      <a:r>
                        <a:rPr lang="ro-MD" sz="1450" b="0" u="none"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MD" sz="1450" b="0" i="1" u="none"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 conformitate cu </a:t>
                      </a:r>
                      <a:r>
                        <a:rPr lang="ro-RO" sz="1450" i="1"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3.3.92 lit. f)</a:t>
                      </a:r>
                      <a:r>
                        <a:rPr lang="ro-RO" sz="1450" i="1"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din </a:t>
                      </a:r>
                      <a:r>
                        <a:rPr lang="ro-RO" altLang="en-US" sz="1450" i="1"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Planul de conturi contabile în sistemul bugetar și Normele metodologice privind evidența contabilă și raportarea financiară în sistemul bugetar, aprobate prin Ordinul Ministerului Finanțelor nr. 216/2015: </a:t>
                      </a:r>
                      <a:r>
                        <a:rPr lang="ro-RO" sz="1450" b="1" u="sng"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Foaia de parcurs se folosește la scăderea din cont pentru cheltuieli de combustibil</a:t>
                      </a:r>
                      <a:r>
                        <a:rPr lang="ro-RO" sz="14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Costul benzinei se scoate din cont, avându-se în vedere consumul real, care însă nu trebuie să depășească normele stabilite pentru anumite tipuri de automobile.</a:t>
                      </a:r>
                      <a:endParaRPr lang="ru-RU" sz="1450" kern="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r h="606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45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45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4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Desemnarea prin ordin/dispoziție a persoanei responsabile de monitorizarea perfectării</a:t>
                      </a:r>
                      <a:r>
                        <a:rPr lang="ro-RO" sz="145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 conforme a </a:t>
                      </a:r>
                      <a:r>
                        <a:rPr lang="pt-BR" altLang="en-US" sz="145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foilor de parcurs pentru autoturisme</a:t>
                      </a:r>
                      <a:r>
                        <a:rPr lang="ro-RO" altLang="en-US" sz="145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45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827964123"/>
                  </a:ext>
                </a:extLst>
              </a:tr>
            </a:tbl>
          </a:graphicData>
        </a:graphic>
      </p:graphicFrame>
      <p:sp>
        <p:nvSpPr>
          <p:cNvPr id="3" name="Прямоугольник 2"/>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214523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oogle Shape;274;p29"/>
          <p:cNvGraphicFramePr/>
          <p:nvPr>
            <p:extLst>
              <p:ext uri="{D42A27DB-BD31-4B8C-83A1-F6EECF244321}">
                <p14:modId xmlns:p14="http://schemas.microsoft.com/office/powerpoint/2010/main" val="701395049"/>
              </p:ext>
            </p:extLst>
          </p:nvPr>
        </p:nvGraphicFramePr>
        <p:xfrm>
          <a:off x="152400" y="1129731"/>
          <a:ext cx="8839200" cy="542346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108588">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00000"/>
                        </a:lnSpc>
                        <a:spcBef>
                          <a:spcPts val="0"/>
                        </a:spcBef>
                        <a:spcAft>
                          <a:spcPts val="0"/>
                        </a:spcAft>
                        <a:buNone/>
                      </a:pPr>
                      <a:r>
                        <a:rPr lang="ro-RO" altLang="en-US" sz="1800" b="1" dirty="0" smtClean="0">
                          <a:solidFill>
                            <a:srgbClr val="FF0000"/>
                          </a:solidFill>
                          <a:latin typeface="Calibri" panose="020F0502020204030204" pitchFamily="34" charset="0"/>
                          <a:cs typeface="Calibri" panose="020F0502020204030204" pitchFamily="34" charset="0"/>
                        </a:rPr>
                        <a:t>1.</a:t>
                      </a: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 Modificarea frecventă a bugetului local, cu nerespectarea termenului.</a:t>
                      </a:r>
                    </a:p>
                    <a:p>
                      <a:pPr marL="0" lvl="0" indent="0" algn="l" rtl="0">
                        <a:lnSpc>
                          <a:spcPct val="100000"/>
                        </a:lnSpc>
                        <a:spcBef>
                          <a:spcPts val="0"/>
                        </a:spcBef>
                        <a:spcAft>
                          <a:spcPts val="0"/>
                        </a:spcAft>
                        <a:buNone/>
                      </a:pPr>
                      <a:r>
                        <a:rPr lang="ro-RO" sz="1800" b="0" i="1" u="none" dirty="0" smtClean="0">
                          <a:solidFill>
                            <a:srgbClr val="FF0000"/>
                          </a:solidFill>
                          <a:latin typeface="Calibri" panose="020F0502020204030204" pitchFamily="34" charset="0"/>
                          <a:ea typeface="Nunito Sans Medium"/>
                          <a:cs typeface="Calibri" panose="020F0502020204030204" pitchFamily="34" charset="0"/>
                          <a:sym typeface="Nunito Sans Medium"/>
                        </a:rPr>
                        <a:t>Exemplu: 8 modificări ale bugetului local pe an, fapt ce denotă deficiențe la planificare.</a:t>
                      </a:r>
                      <a:endParaRPr lang="pt-BR" sz="1800" b="0" i="1" u="none"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4975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privind finanțele publice locale nr. 397/2003</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9950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28 alin. (5): În cadrul unui an bugetar pot fi efectuate, de regulă,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cel mult două modificări</a:t>
                      </a:r>
                      <a:r>
                        <a:rPr lang="ro-RO" sz="1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ale bugetului local, care se aprobă, de regulă,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nu mai degrabă de 1 iulie și nu mai târziu de 15 noiembrie</a:t>
                      </a:r>
                      <a:r>
                        <a:rPr lang="ro-RO" sz="1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cu excepția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cazurilor prevăzute la art. 24 și la art. 30 alin. (4).</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65628">
                <a:tc>
                  <a:txBody>
                    <a:bodyPr/>
                    <a:lstStyle/>
                    <a:p>
                      <a:pPr marL="0" lvl="0" indent="0" algn="l" rtl="0">
                        <a:lnSpc>
                          <a:spcPct val="115000"/>
                        </a:lnSpc>
                        <a:spcBef>
                          <a:spcPts val="0"/>
                        </a:spcBef>
                        <a:spcAft>
                          <a:spcPts val="0"/>
                        </a:spcAft>
                        <a:buNone/>
                      </a:pPr>
                      <a:r>
                        <a:rPr lang="ro-RO" sz="18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laborarea și modificarea</a:t>
                      </a:r>
                      <a:r>
                        <a:rPr lang="ro-MD"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bugetului conform prevederilor legale.</a:t>
                      </a:r>
                    </a:p>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Respectarea termenului limită de modificare a bugetului</a:t>
                      </a:r>
                      <a:r>
                        <a:rPr lang="ro-MD"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9" name="Прямоугольник 8"/>
          <p:cNvSpPr/>
          <p:nvPr/>
        </p:nvSpPr>
        <p:spPr>
          <a:xfrm>
            <a:off x="990600" y="391868"/>
            <a:ext cx="7543800" cy="369332"/>
          </a:xfrm>
          <a:prstGeom prst="rect">
            <a:avLst/>
          </a:prstGeom>
        </p:spPr>
        <p:txBody>
          <a:bodyPr wrap="square">
            <a:spAutoFit/>
          </a:bodyPr>
          <a:lstStyle/>
          <a:p>
            <a:pPr algn="ctr"/>
            <a:r>
              <a:rPr lang="ro-RO" altLang="ru-RU" b="1" dirty="0">
                <a:latin typeface="Calibri" panose="020F0502020204030204" pitchFamily="34" charset="0"/>
                <a:cs typeface="Calibri" panose="020F0502020204030204" pitchFamily="34" charset="0"/>
              </a:rPr>
              <a:t>1. P</a:t>
            </a:r>
            <a:r>
              <a:rPr lang="en-US" altLang="ru-RU" b="1" dirty="0">
                <a:latin typeface="Calibri" panose="020F0502020204030204" pitchFamily="34" charset="0"/>
                <a:cs typeface="Calibri" panose="020F0502020204030204" pitchFamily="34" charset="0"/>
              </a:rPr>
              <a:t>ROCES</a:t>
            </a:r>
            <a:r>
              <a:rPr lang="ro-RO" altLang="ru-RU" b="1" dirty="0">
                <a:latin typeface="Calibri" panose="020F0502020204030204" pitchFamily="34" charset="0"/>
                <a:cs typeface="Calibri" panose="020F0502020204030204" pitchFamily="34" charset="0"/>
              </a:rPr>
              <a:t>ELE </a:t>
            </a:r>
            <a:r>
              <a:rPr lang="en-US" altLang="ru-RU" b="1" dirty="0">
                <a:latin typeface="Calibri" panose="020F0502020204030204" pitchFamily="34" charset="0"/>
                <a:cs typeface="Calibri" panose="020F0502020204030204" pitchFamily="34" charset="0"/>
              </a:rPr>
              <a:t>DE ELABORARE </a:t>
            </a:r>
            <a:r>
              <a:rPr lang="ro-RO" altLang="ru-RU" b="1" dirty="0">
                <a:latin typeface="Calibri" panose="020F0502020204030204" pitchFamily="34" charset="0"/>
                <a:cs typeface="Calibri" panose="020F0502020204030204" pitchFamily="34" charset="0"/>
              </a:rPr>
              <a:t>ȘI EXECUTARE BUGETARĂ</a:t>
            </a:r>
            <a:endParaRPr lang="ru-RU" dirty="0">
              <a:latin typeface="Calibri" panose="020F0502020204030204" pitchFamily="34" charset="0"/>
              <a:cs typeface="Calibri" panose="020F0502020204030204" pitchFamily="34" charset="0"/>
            </a:endParaRPr>
          </a:p>
        </p:txBody>
      </p:sp>
      <p:pic>
        <p:nvPicPr>
          <p:cNvPr id="10" name="Рисунок 9"/>
          <p:cNvPicPr>
            <a:picLocks noChangeAspect="1"/>
          </p:cNvPicPr>
          <p:nvPr/>
        </p:nvPicPr>
        <p:blipFill>
          <a:blip r:embed="rId2"/>
          <a:stretch>
            <a:fillRect/>
          </a:stretch>
        </p:blipFill>
        <p:spPr>
          <a:xfrm>
            <a:off x="129540" y="0"/>
            <a:ext cx="8839200" cy="908383"/>
          </a:xfrm>
          <a:prstGeom prst="rect">
            <a:avLst/>
          </a:prstGeom>
        </p:spPr>
      </p:pic>
    </p:spTree>
    <p:extLst>
      <p:ext uri="{BB962C8B-B14F-4D97-AF65-F5344CB8AC3E}">
        <p14:creationId xmlns:p14="http://schemas.microsoft.com/office/powerpoint/2010/main" val="27207493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971174458"/>
              </p:ext>
            </p:extLst>
          </p:nvPr>
        </p:nvGraphicFramePr>
        <p:xfrm>
          <a:off x="119743" y="990601"/>
          <a:ext cx="8839200" cy="523146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219199">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a:t>
                      </a:r>
                      <a:r>
                        <a:rPr lang="en-US" altLang="en-US" sz="1800" b="1" dirty="0" smtClean="0">
                          <a:solidFill>
                            <a:srgbClr val="FF0000"/>
                          </a:solidFill>
                          <a:latin typeface="Calibri" panose="020F0502020204030204" pitchFamily="34" charset="0"/>
                          <a:cs typeface="Calibri" panose="020F0502020204030204" pitchFamily="34" charset="0"/>
                        </a:rPr>
                        <a:t>7.</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Se admite ca contabilul-șef să semneze actele confirmative privind primirea bunurilor.</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402109">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Planul de conturi contabile în sistemul bugetar și Normele metodologice privind evidența contabilă și raportarea financiară în sistemul bugetar, aprobate prin Ordinul Ministerului Finanțelor nr. 216/2015</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645891">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1.4.1.10: Contabilul-șef nu este responsabil direct de resursele bănești și valorile materiale.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Se interzice contabilului-șef să primească nemijlocit</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baza delegațiilor de retragere a numerarului și altor documente,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mijloace bănești și bunuri materiale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964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Desemnarea prin ordin/dispoziție a persoanei/persoanelor autorizate </a:t>
                      </a:r>
                      <a:r>
                        <a:rPr lang="pt-BR" altLang="en-US"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să semneze actele privind primirea bunurilor</a:t>
                      </a:r>
                      <a:r>
                        <a:rPr lang="ro-RO" altLang="en-US"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altLang="en-US" sz="1800" b="1" u="sng"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cu excepția </a:t>
                      </a:r>
                      <a:r>
                        <a:rPr lang="ro-RO" sz="1800" b="1" u="sng"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contabilului-șef</a:t>
                      </a: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2446151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4085058405"/>
              </p:ext>
            </p:extLst>
          </p:nvPr>
        </p:nvGraphicFramePr>
        <p:xfrm>
          <a:off x="119743" y="990598"/>
          <a:ext cx="8839200" cy="527304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066802">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a:t>
                      </a:r>
                      <a:r>
                        <a:rPr lang="en-US" altLang="en-US" sz="1800" b="1" dirty="0" smtClean="0">
                          <a:solidFill>
                            <a:srgbClr val="FF0000"/>
                          </a:solidFill>
                          <a:latin typeface="Calibri" panose="020F0502020204030204" pitchFamily="34" charset="0"/>
                          <a:cs typeface="Calibri" panose="020F0502020204030204" pitchFamily="34" charset="0"/>
                        </a:rPr>
                        <a:t>8.</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Nerealizarea inventarierii generale</a:t>
                      </a:r>
                      <a:r>
                        <a:rPr lang="ro-RO" altLang="en-US" sz="1800" b="1" dirty="0" smtClean="0">
                          <a:solidFill>
                            <a:srgbClr val="FF0000"/>
                          </a:solidFill>
                          <a:latin typeface="Calibri" panose="020F0502020204030204" pitchFamily="34" charset="0"/>
                          <a:cs typeface="Calibri" panose="020F0502020204030204" pitchFamily="34" charset="0"/>
                        </a:rPr>
                        <a:t>, în special a </a:t>
                      </a:r>
                      <a:r>
                        <a:rPr lang="ro-RO" sz="1800" b="1" kern="1200" dirty="0" smtClean="0">
                          <a:solidFill>
                            <a:srgbClr val="FF0000"/>
                          </a:solidFill>
                          <a:latin typeface="Calibri" panose="020F0502020204030204" pitchFamily="34" charset="0"/>
                          <a:ea typeface="+mn-ea"/>
                          <a:cs typeface="Calibri" panose="020F0502020204030204" pitchFamily="34" charset="0"/>
                        </a:rPr>
                        <a:t>creanțelor și datoriilor</a:t>
                      </a:r>
                      <a:r>
                        <a:rPr lang="pt-BR" altLang="en-US" sz="1800" b="1" kern="1200" dirty="0" smtClean="0">
                          <a:solidFill>
                            <a:srgbClr val="FF0000"/>
                          </a:solidFill>
                          <a:latin typeface="Calibri" panose="020F0502020204030204" pitchFamily="34" charset="0"/>
                          <a:ea typeface="+mn-ea"/>
                          <a:cs typeface="Calibri" panose="020F0502020204030204" pitchFamily="34" charset="0"/>
                        </a:rPr>
                        <a:t>.</a:t>
                      </a:r>
                      <a:endParaRPr lang="pt-BR" sz="18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45972">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contabilității nr. 113/2007</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977941">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24 alin. (1):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Entitatea are obligația să efectueze inventarierea generală a elementelor de activ și pasiv</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cel puțin o dată pe an pe parcursul desfășurării activității sale, în cazul reorganizării sau încetării activității, precum și în cazurile prevăzute de Regulamentul privind inventarierea, aprobat de Ministerul Finanțelor.</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282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None/>
                      </a:pP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Desfășurarea inventarierilor </a:t>
                      </a: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elementelor de activ și pasiv </a:t>
                      </a: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în conformitate cu prevederile </a:t>
                      </a: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Regulamentului privind inventarierea, aprobat prin Ordinul Ministerului Finanțelor nr. 60/2012.</a:t>
                      </a:r>
                      <a:endPar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23950372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918201584"/>
              </p:ext>
            </p:extLst>
          </p:nvPr>
        </p:nvGraphicFramePr>
        <p:xfrm>
          <a:off x="119743" y="990599"/>
          <a:ext cx="8839200" cy="545580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228601">
                <a:tc>
                  <a:txBody>
                    <a:bodyPr/>
                    <a:lstStyle/>
                    <a:p>
                      <a:pPr marL="0" lvl="0" indent="0" algn="l" rtl="0">
                        <a:lnSpc>
                          <a:spcPct val="100000"/>
                        </a:lnSpc>
                        <a:spcBef>
                          <a:spcPts val="0"/>
                        </a:spcBef>
                        <a:spcAft>
                          <a:spcPts val="0"/>
                        </a:spcAft>
                        <a:buNone/>
                      </a:pPr>
                      <a:r>
                        <a:rPr lang="ro-RO" sz="155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5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550" b="1" dirty="0" smtClean="0">
                          <a:solidFill>
                            <a:srgbClr val="FF0000"/>
                          </a:solidFill>
                          <a:latin typeface="Calibri" panose="020F0502020204030204" pitchFamily="34" charset="0"/>
                          <a:cs typeface="Calibri" panose="020F0502020204030204" pitchFamily="34" charset="0"/>
                        </a:rPr>
                        <a:t>4</a:t>
                      </a:r>
                      <a:r>
                        <a:rPr lang="ro-RO" altLang="en-US" sz="1550" b="1" dirty="0" smtClean="0">
                          <a:solidFill>
                            <a:srgbClr val="FF0000"/>
                          </a:solidFill>
                          <a:latin typeface="Calibri" panose="020F0502020204030204" pitchFamily="34" charset="0"/>
                          <a:cs typeface="Calibri" panose="020F0502020204030204" pitchFamily="34" charset="0"/>
                        </a:rPr>
                        <a:t>.</a:t>
                      </a:r>
                      <a:r>
                        <a:rPr lang="en-US" altLang="en-US" sz="1550" b="1" dirty="0" smtClean="0">
                          <a:solidFill>
                            <a:srgbClr val="FF0000"/>
                          </a:solidFill>
                          <a:latin typeface="Calibri" panose="020F0502020204030204" pitchFamily="34" charset="0"/>
                          <a:cs typeface="Calibri" panose="020F0502020204030204" pitchFamily="34" charset="0"/>
                        </a:rPr>
                        <a:t>9.</a:t>
                      </a:r>
                      <a:r>
                        <a:rPr lang="ro-RO" altLang="en-US" sz="1550" b="1" dirty="0" smtClean="0">
                          <a:solidFill>
                            <a:srgbClr val="FF0000"/>
                          </a:solidFill>
                          <a:latin typeface="Calibri" panose="020F0502020204030204" pitchFamily="34" charset="0"/>
                          <a:cs typeface="Calibri" panose="020F0502020204030204" pitchFamily="34" charset="0"/>
                        </a:rPr>
                        <a:t> </a:t>
                      </a:r>
                      <a:r>
                        <a:rPr lang="pt-BR" altLang="en-US" sz="1550" b="1" dirty="0" smtClean="0">
                          <a:solidFill>
                            <a:srgbClr val="FF0000"/>
                          </a:solidFill>
                          <a:latin typeface="Calibri" panose="020F0502020204030204" pitchFamily="34" charset="0"/>
                          <a:cs typeface="Calibri" panose="020F0502020204030204" pitchFamily="34" charset="0"/>
                        </a:rPr>
                        <a:t>Admiterea creanțelor cu termen expirat și a datoriilor cu termen de achitare expirat (arierate).</a:t>
                      </a:r>
                      <a:endParaRPr lang="pt-BR" sz="155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00351">
                <a:tc>
                  <a:txBody>
                    <a:bodyPr/>
                    <a:lstStyle/>
                    <a:p>
                      <a:pPr marL="0" lvl="0" indent="0" algn="l" rtl="0">
                        <a:lnSpc>
                          <a:spcPct val="100000"/>
                        </a:lnSpc>
                        <a:spcBef>
                          <a:spcPts val="0"/>
                        </a:spcBef>
                        <a:spcAft>
                          <a:spcPts val="0"/>
                        </a:spcAft>
                        <a:buNone/>
                      </a:pPr>
                      <a:r>
                        <a:rPr lang="ro-RO" sz="155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55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5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buFontTx/>
                        <a:buNone/>
                      </a:pPr>
                      <a:r>
                        <a:rPr lang="ro-RO" altLang="en-US" sz="15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finanțelor publice și responsabilității bugetar-fiscale nr. 181/2014</a:t>
                      </a:r>
                      <a:endParaRPr lang="ro-RO" sz="15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3192841">
                <a:tc>
                  <a:txBody>
                    <a:bodyPr/>
                    <a:lstStyle/>
                    <a:p>
                      <a:pPr marL="0" lvl="0" indent="0" algn="l" rtl="0">
                        <a:lnSpc>
                          <a:spcPct val="100000"/>
                        </a:lnSpc>
                        <a:spcBef>
                          <a:spcPts val="0"/>
                        </a:spcBef>
                        <a:spcAft>
                          <a:spcPts val="0"/>
                        </a:spcAft>
                        <a:buNone/>
                      </a:pPr>
                      <a:r>
                        <a:rPr lang="ro-RO" sz="155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5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buFont typeface="Wingdings" panose="05000000000000000000" pitchFamily="2" charset="2"/>
                        <a:buNone/>
                      </a:pPr>
                      <a:r>
                        <a:rPr lang="ro-RO" sz="15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66 alin. (1): </a:t>
                      </a:r>
                      <a:r>
                        <a:rPr lang="ro-RO" sz="15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Autoritățile/instituțiile bugetare sunt responsabile pentru asumarea, achitarea, evidența și raportarea angajamentelor</a:t>
                      </a:r>
                      <a:r>
                        <a:rPr lang="ro-RO" sz="15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conformitate cu legislația care reglementează achizițiile publice și cu alte acte normative.</a:t>
                      </a:r>
                    </a:p>
                    <a:p>
                      <a:pPr marL="0" indent="360000" algn="just">
                        <a:buFont typeface="Wingdings" panose="05000000000000000000" pitchFamily="2" charset="2"/>
                        <a:buNone/>
                      </a:pPr>
                      <a:r>
                        <a:rPr lang="ro-RO" sz="15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66 alin. (5): </a:t>
                      </a:r>
                      <a:r>
                        <a:rPr lang="ro-RO" sz="15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Se interzice încheierea</a:t>
                      </a:r>
                      <a:r>
                        <a:rPr lang="ro-RO" sz="15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de către autoritățile/instituțiile bugetare a </a:t>
                      </a:r>
                      <a:r>
                        <a:rPr lang="ro-RO" sz="15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contractelor cu efectuarea plăților anticipate</a:t>
                      </a:r>
                      <a:r>
                        <a:rPr lang="ro-RO" sz="15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(avans) pentru achiziționarea mărfurilor, serviciilor și lucrărilor, cu excepția:</a:t>
                      </a:r>
                    </a:p>
                    <a:p>
                      <a:pPr marL="0" indent="360000" algn="just">
                        <a:buNone/>
                      </a:pPr>
                      <a:r>
                        <a:rPr lang="ro-RO" sz="15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 lucrărilor de construcții și reparații capitale, a căror valoare nu depășește 10 la sută din limita anuală stabilită pe obiectiv în scopul organizării proceselor tehnologice și procurării de materiale și utilaj, în cazul în care contractele de antrepriză încheiate între beneficiari și antreprenori prevăd astfel, cu confirmarea ulterioară a sumelor plătite prin volume de lucrări executate efectiv pe parcursul anului de gestiune;</a:t>
                      </a:r>
                    </a:p>
                    <a:p>
                      <a:pPr marL="0" indent="360000" algn="just">
                        <a:buNone/>
                      </a:pPr>
                      <a:r>
                        <a:rPr lang="ro-RO" sz="15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 mărfurilor, serviciilor și lucrărilor care nu cad sub incidența Legii privind achizițiile publice.</a:t>
                      </a:r>
                    </a:p>
                    <a:p>
                      <a:pPr marL="0" indent="360000" algn="just">
                        <a:buFont typeface="Wingdings" panose="05000000000000000000" pitchFamily="2" charset="2"/>
                        <a:buNone/>
                      </a:pPr>
                      <a:r>
                        <a:rPr lang="ro-RO" sz="15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67 alin. (11) </a:t>
                      </a:r>
                      <a:r>
                        <a:rPr lang="ro-RO" sz="15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Autoritățile/instituțiile bugetare vor efectua plăți în limitele alocațiilor bugetare aprobate după stingerea datoriilor cu termen de achitare expirat</a:t>
                      </a:r>
                      <a:r>
                        <a:rPr lang="ro-RO" sz="15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5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472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55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55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None/>
                      </a:pPr>
                      <a:r>
                        <a:rPr lang="ro-RO" sz="155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Adoptarea unei politici interne privind neadmiterea </a:t>
                      </a:r>
                      <a:r>
                        <a:rPr lang="pt-BR" altLang="en-US" sz="155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creanțelor cu termen expirat și a datoriilor cu termen de achitare expirat (arierate).</a:t>
                      </a:r>
                      <a:endParaRPr lang="ro-RO" sz="155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42857524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081376038"/>
              </p:ext>
            </p:extLst>
          </p:nvPr>
        </p:nvGraphicFramePr>
        <p:xfrm>
          <a:off x="119743" y="990597"/>
          <a:ext cx="8839200" cy="5381053"/>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4754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a:t>
                      </a:r>
                      <a:r>
                        <a:rPr lang="en-US" altLang="en-US" sz="1800" b="1" dirty="0" smtClean="0">
                          <a:solidFill>
                            <a:srgbClr val="FF0000"/>
                          </a:solidFill>
                          <a:latin typeface="Calibri" panose="020F0502020204030204" pitchFamily="34" charset="0"/>
                          <a:cs typeface="Calibri" panose="020F0502020204030204" pitchFamily="34" charset="0"/>
                        </a:rPr>
                        <a:t>10.</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Neraportarea creanțelor cu termen expirat și a datoriilor cu termen de achitare expirat (arierate).</a:t>
                      </a:r>
                      <a:endParaRPr lang="pt-BR" sz="18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165379">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Regulamentul cu privire la modul de determinare și de raportare a creanțelor cu termen expirat și a datoriilor cu termen de achitare expirat (arierate), aprobat prin Ordinul Ministerului Finanțelor nr. 121/2016</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240404">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2: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Autoritățile/instituțiile bugetare vor întocmi</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conformitate cu prezentul Regulament,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formularul FD-049</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„Raport privind creanțele cu termen expirat și datoriile cu termen de achitare expirat (arierate), formate în autoritățile/instituțiile bugetare”.</a:t>
                      </a:r>
                    </a:p>
                    <a:p>
                      <a:pPr marL="0" indent="36000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3: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Autoritățile/instituțiile bugetare lunar vor include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Sistemul Informațional de Management Financiar al Ministerului Finanțelor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Raportul în termen de până la data de 10 a lunii următoare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perioadei de gestiune.</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547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None/>
                      </a:pP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Organizarea conformă a evidenței contabile.</a:t>
                      </a:r>
                    </a:p>
                    <a:p>
                      <a:pPr marL="0" indent="0" algn="just">
                        <a:buNone/>
                      </a:pPr>
                      <a:endParaRPr lang="ro-RO" sz="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p>
                      <a:pPr marL="0" indent="0" algn="just">
                        <a:buNone/>
                      </a:pP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Respectarea cadrului normativ ce impune obligația de a raporta creanțele </a:t>
                      </a:r>
                      <a:r>
                        <a:rPr lang="pt-BR" altLang="en-US"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cu termen expirat și datoriil</a:t>
                      </a:r>
                      <a:r>
                        <a:rPr lang="ro-RO" altLang="en-US"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pt-BR" altLang="en-US"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cu termen de achitare expirat (arierate)</a:t>
                      </a:r>
                      <a:r>
                        <a:rPr lang="ro-RO" altLang="en-US"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3017795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342840889"/>
              </p:ext>
            </p:extLst>
          </p:nvPr>
        </p:nvGraphicFramePr>
        <p:xfrm>
          <a:off x="119743" y="1163479"/>
          <a:ext cx="8839200" cy="5020165"/>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990604">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a:t>
                      </a:r>
                      <a:r>
                        <a:rPr lang="en-US" altLang="en-US" sz="1800" b="1" dirty="0" smtClean="0">
                          <a:solidFill>
                            <a:srgbClr val="FF0000"/>
                          </a:solidFill>
                          <a:latin typeface="Calibri" panose="020F0502020204030204" pitchFamily="34" charset="0"/>
                          <a:cs typeface="Calibri" panose="020F0502020204030204" pitchFamily="34" charset="0"/>
                        </a:rPr>
                        <a:t>11.</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Neatribuirea numerelor de inventar mijloacelor fixe.</a:t>
                      </a:r>
                      <a:endParaRPr lang="pt-BR" sz="18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346351">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spcBef>
                          <a:spcPts val="0"/>
                        </a:spcBef>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Planul de conturi contabile în sistemul bugetar și Normele metodologice privind evidența contabilă și raportarea financiară în sistemul bugetar, aprobate prin Ordinul Ministerului Finanțelor nr. 216/2015</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79631">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3.3.56: Pentru organizarea evidenței și asigurarea controlului asupra integrității mijloacelor fixe,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fiecărui obiect</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(bun), cu excepția fondurilor de bibliotecă; plantațiilor perene și a mijloacelor pentru punerea în scenă,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 se atribuie un număr de inventar</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care constă din opt semne.</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803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None/>
                      </a:pP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Atribuirea </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numărului de inventar</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 </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fiecărui mijloc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fix.</a:t>
                      </a:r>
                      <a:endPar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34972250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274;p29"/>
          <p:cNvGraphicFramePr/>
          <p:nvPr>
            <p:extLst>
              <p:ext uri="{D42A27DB-BD31-4B8C-83A1-F6EECF244321}">
                <p14:modId xmlns:p14="http://schemas.microsoft.com/office/powerpoint/2010/main" val="331873059"/>
              </p:ext>
            </p:extLst>
          </p:nvPr>
        </p:nvGraphicFramePr>
        <p:xfrm>
          <a:off x="119743" y="1163479"/>
          <a:ext cx="8839200" cy="4856322"/>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071058">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kern="0" dirty="0" smtClean="0">
                          <a:solidFill>
                            <a:srgbClr val="FF0000"/>
                          </a:solidFill>
                          <a:latin typeface="Calibri" panose="020F0502020204030204" pitchFamily="34" charset="0"/>
                          <a:cs typeface="Calibri" panose="020F0502020204030204" pitchFamily="34" charset="0"/>
                        </a:rPr>
                        <a:t>4</a:t>
                      </a:r>
                      <a:r>
                        <a:rPr lang="ro-RO" altLang="en-US" sz="1800" b="1" kern="0" dirty="0" smtClean="0">
                          <a:solidFill>
                            <a:srgbClr val="FF0000"/>
                          </a:solidFill>
                          <a:latin typeface="Calibri" panose="020F0502020204030204" pitchFamily="34" charset="0"/>
                          <a:cs typeface="Calibri" panose="020F0502020204030204" pitchFamily="34" charset="0"/>
                        </a:rPr>
                        <a:t>.</a:t>
                      </a:r>
                      <a:r>
                        <a:rPr lang="en-US" altLang="en-US" sz="1800" b="1" kern="0" dirty="0" smtClean="0">
                          <a:solidFill>
                            <a:srgbClr val="FF0000"/>
                          </a:solidFill>
                          <a:latin typeface="Calibri" panose="020F0502020204030204" pitchFamily="34" charset="0"/>
                          <a:cs typeface="Calibri" panose="020F0502020204030204" pitchFamily="34" charset="0"/>
                        </a:rPr>
                        <a:t>12.</a:t>
                      </a:r>
                      <a:r>
                        <a:rPr lang="ro-RO" altLang="en-US" sz="1800" b="1" kern="0" dirty="0" smtClean="0">
                          <a:solidFill>
                            <a:srgbClr val="FF0000"/>
                          </a:solidFill>
                          <a:latin typeface="Calibri" panose="020F0502020204030204" pitchFamily="34" charset="0"/>
                          <a:cs typeface="Calibri" panose="020F0502020204030204" pitchFamily="34" charset="0"/>
                        </a:rPr>
                        <a:t> </a:t>
                      </a:r>
                      <a:r>
                        <a:rPr lang="pt-BR" altLang="en-US" sz="1800" b="1" kern="0" dirty="0" smtClean="0">
                          <a:solidFill>
                            <a:srgbClr val="FF0000"/>
                          </a:solidFill>
                          <a:latin typeface="Calibri" panose="020F0502020204030204" pitchFamily="34" charset="0"/>
                          <a:cs typeface="Calibri" panose="020F0502020204030204" pitchFamily="34" charset="0"/>
                        </a:rPr>
                        <a:t>Neînregistrarea în evidența contabilă a activelor</a:t>
                      </a:r>
                      <a:r>
                        <a:rPr lang="ro-RO" altLang="en-US" sz="1800" b="1" kern="0" dirty="0" smtClean="0">
                          <a:solidFill>
                            <a:srgbClr val="FF0000"/>
                          </a:solidFill>
                          <a:latin typeface="Calibri" panose="020F0502020204030204" pitchFamily="34" charset="0"/>
                          <a:cs typeface="Calibri" panose="020F0502020204030204" pitchFamily="34" charset="0"/>
                        </a:rPr>
                        <a:t>.</a:t>
                      </a:r>
                    </a:p>
                    <a:p>
                      <a:pPr marL="0" lvl="0" indent="0" algn="just" rtl="0">
                        <a:lnSpc>
                          <a:spcPct val="100000"/>
                        </a:lnSpc>
                        <a:spcBef>
                          <a:spcPts val="0"/>
                        </a:spcBef>
                        <a:spcAft>
                          <a:spcPts val="0"/>
                        </a:spcAft>
                        <a:buNone/>
                      </a:pPr>
                      <a:r>
                        <a:rPr lang="ro-RO" altLang="en-US" sz="1800" b="0" i="1" kern="0" dirty="0" smtClean="0">
                          <a:solidFill>
                            <a:srgbClr val="FF0000"/>
                          </a:solidFill>
                          <a:latin typeface="Calibri" panose="020F0502020204030204" pitchFamily="34" charset="0"/>
                          <a:cs typeface="Calibri" panose="020F0502020204030204" pitchFamily="34" charset="0"/>
                        </a:rPr>
                        <a:t>Exemplu:</a:t>
                      </a:r>
                      <a:r>
                        <a:rPr lang="pt-BR" altLang="en-US" sz="1800" b="0" i="1" kern="0" dirty="0" smtClean="0">
                          <a:solidFill>
                            <a:srgbClr val="FF0000"/>
                          </a:solidFill>
                          <a:latin typeface="Calibri" panose="020F0502020204030204" pitchFamily="34" charset="0"/>
                          <a:cs typeface="Calibri" panose="020F0502020204030204" pitchFamily="34" charset="0"/>
                        </a:rPr>
                        <a:t> parcuri, drumuri, terenuri etc.</a:t>
                      </a:r>
                      <a:endParaRPr lang="pt-BR" sz="1800" b="0" i="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88413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spcBef>
                          <a:spcPts val="0"/>
                        </a:spcBef>
                        <a:buFontTx/>
                        <a:buNone/>
                      </a:pPr>
                      <a:r>
                        <a:rPr lang="ro-RO" sz="1800" kern="12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Legea contabilității nr. 113/2007</a:t>
                      </a:r>
                      <a:endParaRPr lang="ro-RO" sz="1800" kern="12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03229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Art. 17 alin. (1): </a:t>
                      </a:r>
                      <a:r>
                        <a:rPr lang="ro-RO" sz="1800" b="1"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Deținerea</a:t>
                      </a: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de către entitate a </a:t>
                      </a:r>
                      <a:r>
                        <a:rPr lang="ro-RO" sz="1800" b="1"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activelor cu orice titlu</a:t>
                      </a: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înregistrarea surselor de proveniență a acestora și a faptelor economice </a:t>
                      </a:r>
                      <a:r>
                        <a:rPr lang="ro-RO" sz="1800" b="1"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fără documentarea și reflectarea acestora în contabilitate se interzic</a:t>
                      </a: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868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None/>
                      </a:pP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Conformarea cu cerința de a înregistra activele în evidența contabilă.</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5" name="Прямоугольник 4"/>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32177453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20568225"/>
              </p:ext>
            </p:extLst>
          </p:nvPr>
        </p:nvGraphicFramePr>
        <p:xfrm>
          <a:off x="119743" y="1163476"/>
          <a:ext cx="8839200" cy="4998817"/>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368884">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a:t>
                      </a:r>
                      <a:r>
                        <a:rPr lang="en-US" altLang="en-US" sz="1800" b="1" dirty="0" smtClean="0">
                          <a:solidFill>
                            <a:srgbClr val="FF0000"/>
                          </a:solidFill>
                          <a:latin typeface="Calibri" panose="020F0502020204030204" pitchFamily="34" charset="0"/>
                          <a:cs typeface="Calibri" panose="020F0502020204030204" pitchFamily="34" charset="0"/>
                        </a:rPr>
                        <a:t>13.</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Neîncheierea contractelor de răspundere materială individuală deplină.</a:t>
                      </a:r>
                      <a:endParaRPr lang="pt-BR" sz="18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557068">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spcBef>
                          <a:spcPts val="0"/>
                        </a:spcBef>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Codul muncii nr. 154/2003</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787372">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338 alin. (1) lit. a):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Salariatul poartă răspundere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materială în mărimea deplină a prejudiciului material cauzat din vina lui angajatorului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 cazurile când între salariat și angajator a fost încheiat un contract de răspundere materială deplină</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pentru neasigurarea integrității bunurilor și altor valori care i-au fost transmise pentru păstrare sau în alte scopuri (art.339).</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285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None/>
                      </a:pP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Încheierea contractelor de răspundere materială individuală deplină cu gestionarii, pentru a se asigura posibilitatea eventuală de recuperare a prejudiciilor materiale cauzate.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968251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274;p29"/>
          <p:cNvGraphicFramePr/>
          <p:nvPr>
            <p:extLst>
              <p:ext uri="{D42A27DB-BD31-4B8C-83A1-F6EECF244321}">
                <p14:modId xmlns:p14="http://schemas.microsoft.com/office/powerpoint/2010/main" val="2477059444"/>
              </p:ext>
            </p:extLst>
          </p:nvPr>
        </p:nvGraphicFramePr>
        <p:xfrm>
          <a:off x="119743" y="1163477"/>
          <a:ext cx="8839200" cy="511043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198723">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kumimoji="0" lang="en-US" altLang="en-US" sz="1800" b="1" i="0" u="none" strike="noStrike" kern="0" cap="none" spc="0" normalizeH="0" baseline="0" noProof="0" dirty="0" smtClean="0">
                          <a:ln>
                            <a:noFill/>
                          </a:ln>
                          <a:solidFill>
                            <a:srgbClr val="FF0000"/>
                          </a:solidFill>
                          <a:effectLst/>
                          <a:uLnTx/>
                          <a:uFillTx/>
                          <a:latin typeface="Calibri" panose="020F0502020204030204" pitchFamily="34" charset="0"/>
                          <a:ea typeface="+mn-ea"/>
                          <a:cs typeface="Calibri" panose="020F0502020204030204" pitchFamily="34" charset="0"/>
                        </a:rPr>
                        <a:t>4</a:t>
                      </a:r>
                      <a:r>
                        <a:rPr kumimoji="0" lang="ro-RO" altLang="en-US" sz="1800" b="1" i="0" u="none" strike="noStrike" kern="0" cap="none" spc="0" normalizeH="0" baseline="0" noProof="0" dirty="0" smtClean="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en-US" altLang="en-US" sz="1800" b="1" i="0" u="none" strike="noStrike" kern="0" cap="none" spc="0" normalizeH="0" baseline="0" noProof="0" dirty="0" smtClean="0">
                          <a:ln>
                            <a:noFill/>
                          </a:ln>
                          <a:solidFill>
                            <a:srgbClr val="FF0000"/>
                          </a:solidFill>
                          <a:effectLst/>
                          <a:uLnTx/>
                          <a:uFillTx/>
                          <a:latin typeface="Calibri" panose="020F0502020204030204" pitchFamily="34" charset="0"/>
                          <a:ea typeface="+mn-ea"/>
                          <a:cs typeface="Calibri" panose="020F0502020204030204" pitchFamily="34" charset="0"/>
                        </a:rPr>
                        <a:t>14.</a:t>
                      </a:r>
                      <a:r>
                        <a:rPr lang="pt-BR" altLang="en-US" sz="1800" b="1" kern="0" dirty="0" smtClean="0">
                          <a:solidFill>
                            <a:srgbClr val="FF0000"/>
                          </a:solidFill>
                          <a:latin typeface="Calibri" panose="020F0502020204030204" pitchFamily="34" charset="0"/>
                          <a:cs typeface="Calibri" panose="020F0502020204030204" pitchFamily="34" charset="0"/>
                        </a:rPr>
                        <a:t> Nereținerea în prealabil a impozitului pe venit din plățile efectuate în folosul persoanei fizice în baza contractelor de prestări servicii.</a:t>
                      </a:r>
                      <a:endParaRPr lang="pt-BR" sz="18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729822">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spcBef>
                          <a:spcPts val="0"/>
                        </a:spcBef>
                        <a:buFontTx/>
                        <a:buNone/>
                      </a:pPr>
                      <a:r>
                        <a:rPr lang="ro-RO" sz="1800" kern="12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Codul fiscal nr. 1163/1997</a:t>
                      </a:r>
                      <a:endParaRPr lang="ro-RO" sz="1800" kern="12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062612">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Art. 90 alin. (3): </a:t>
                      </a:r>
                      <a:r>
                        <a:rPr lang="ro-RO" sz="1800" b="1"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Impozitul</a:t>
                      </a: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conform alin. (2) </a:t>
                      </a:r>
                      <a:r>
                        <a:rPr lang="ro-RO" sz="1800" b="1"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 reține din plățile efectuate în folosul persoanei fizice</a:t>
                      </a: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cu excepția deținătorilor de patente de întreprinzător, a întreprinzătorilor individuali și a gospodăriilor țărănești (de fermier), a persoanelor menționate la cap. 101, 102 și 103, </a:t>
                      </a:r>
                      <a:r>
                        <a:rPr lang="ro-RO" sz="1800" b="1"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pe veniturile obținute de către aceasta</a:t>
                      </a: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conform art.18.</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119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Conformarea la prevederile </a:t>
                      </a: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art. 90 alin. (3) din </a:t>
                      </a:r>
                      <a:r>
                        <a:rPr lang="ro-RO" sz="1800" kern="12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Codul fiscal nr. 1163/1997.</a:t>
                      </a:r>
                      <a:endPar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5" name="Прямоугольник 4"/>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25232052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1380625929"/>
              </p:ext>
            </p:extLst>
          </p:nvPr>
        </p:nvGraphicFramePr>
        <p:xfrm>
          <a:off x="119743" y="1163477"/>
          <a:ext cx="8839200" cy="533205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080751">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a:t>
                      </a:r>
                      <a:r>
                        <a:rPr lang="en-US" altLang="en-US" sz="1800" b="1" dirty="0" smtClean="0">
                          <a:solidFill>
                            <a:srgbClr val="FF0000"/>
                          </a:solidFill>
                          <a:latin typeface="Calibri" panose="020F0502020204030204" pitchFamily="34" charset="0"/>
                          <a:cs typeface="Calibri" panose="020F0502020204030204" pitchFamily="34" charset="0"/>
                        </a:rPr>
                        <a:t>15.</a:t>
                      </a:r>
                      <a:r>
                        <a:rPr lang="ro-RO" altLang="en-US" sz="1800" b="1" dirty="0" smtClean="0">
                          <a:solidFill>
                            <a:srgbClr val="FF0000"/>
                          </a:solidFill>
                          <a:latin typeface="Calibri" panose="020F0502020204030204" pitchFamily="34" charset="0"/>
                          <a:cs typeface="Calibri" panose="020F0502020204030204" pitchFamily="34" charset="0"/>
                        </a:rPr>
                        <a:t> Admiterea s</a:t>
                      </a:r>
                      <a:r>
                        <a:rPr lang="pt-BR" altLang="en-US" sz="1800" b="1" dirty="0" smtClean="0">
                          <a:solidFill>
                            <a:srgbClr val="FF0000"/>
                          </a:solidFill>
                          <a:latin typeface="Calibri" panose="020F0502020204030204" pitchFamily="34" charset="0"/>
                          <a:cs typeface="Calibri" panose="020F0502020204030204" pitchFamily="34" charset="0"/>
                        </a:rPr>
                        <a:t>upraplăți</a:t>
                      </a:r>
                      <a:r>
                        <a:rPr lang="ro-RO" altLang="en-US" sz="1800" b="1" dirty="0" smtClean="0">
                          <a:solidFill>
                            <a:srgbClr val="FF0000"/>
                          </a:solidFill>
                          <a:latin typeface="Calibri" panose="020F0502020204030204" pitchFamily="34" charset="0"/>
                          <a:cs typeface="Calibri" panose="020F0502020204030204" pitchFamily="34" charset="0"/>
                        </a:rPr>
                        <a:t>lor</a:t>
                      </a:r>
                      <a:r>
                        <a:rPr lang="pt-BR" altLang="en-US" sz="1800" b="1" dirty="0" smtClean="0">
                          <a:solidFill>
                            <a:srgbClr val="FF0000"/>
                          </a:solidFill>
                          <a:latin typeface="Calibri" panose="020F0502020204030204" pitchFamily="34" charset="0"/>
                          <a:cs typeface="Calibri" panose="020F0502020204030204" pitchFamily="34" charset="0"/>
                        </a:rPr>
                        <a:t> pentru serviciile de supraveghere tehnică.</a:t>
                      </a:r>
                      <a:endParaRPr lang="pt-BR" sz="18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184772">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spcBef>
                          <a:spcPts val="0"/>
                        </a:spcBef>
                        <a:buFontTx/>
                        <a:buNone/>
                      </a:pPr>
                      <a:r>
                        <a:rPr lang="ro-RO" altLang="en-US"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Instrucțiunea privind întocmirea devizelor pentru lucrările de construcții-montaj prin metoda de resurse (CP L.01.01-2012), aprobată prin Ordinul Ministerului Dezvoltării Regionale și Construcțiilor nr. 6/2013</a:t>
                      </a:r>
                      <a:endPar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05740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6.8.1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Pentru obiectivele care se execută pe contul</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mijloacelor din bugetul de stat sau din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bugetul unităților administrativ-teritoriale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mijloacele pentru</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întreținerea serviciilor beneficiarului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supravegherea tehnică</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se determină prin aplicarea limitelor de cheltuieli, prezentate în Anexa C</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la prezentele Instrucțiuni. Limitele de cheltuieli se aplică la totalul capitolelor 1-9 ale devizului general și se înscriu în coloanele 7 și 8.</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009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Nedepășirea limitelor reglementate de </a:t>
                      </a:r>
                      <a:r>
                        <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Anexa C la Instrucțiunea </a:t>
                      </a:r>
                      <a:r>
                        <a:rPr lang="ro-RO" altLang="en-US"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respectivă.</a:t>
                      </a:r>
                      <a:endParaRPr lang="ro-RO" sz="1800"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2652998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274;p29"/>
          <p:cNvGraphicFramePr/>
          <p:nvPr>
            <p:extLst>
              <p:ext uri="{D42A27DB-BD31-4B8C-83A1-F6EECF244321}">
                <p14:modId xmlns:p14="http://schemas.microsoft.com/office/powerpoint/2010/main" val="4019299511"/>
              </p:ext>
            </p:extLst>
          </p:nvPr>
        </p:nvGraphicFramePr>
        <p:xfrm>
          <a:off x="119743" y="945723"/>
          <a:ext cx="8839200" cy="4997876"/>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080835">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.16</a:t>
                      </a:r>
                      <a:r>
                        <a:rPr lang="en-US" altLang="en-US" sz="1800" b="1" dirty="0" smtClean="0">
                          <a:solidFill>
                            <a:srgbClr val="FF0000"/>
                          </a:solidFill>
                          <a:latin typeface="Calibri" panose="020F0502020204030204" pitchFamily="34" charset="0"/>
                          <a:cs typeface="Calibri" panose="020F0502020204030204" pitchFamily="34" charset="0"/>
                        </a:rPr>
                        <a:t>.</a:t>
                      </a:r>
                      <a:r>
                        <a:rPr lang="ro-RO" altLang="en-US" sz="1800" b="1" dirty="0" smtClean="0">
                          <a:solidFill>
                            <a:srgbClr val="FF0000"/>
                          </a:solidFill>
                          <a:latin typeface="Calibri" panose="020F0502020204030204" pitchFamily="34" charset="0"/>
                          <a:cs typeface="Calibri" panose="020F0502020204030204" pitchFamily="34" charset="0"/>
                        </a:rPr>
                        <a:t> </a:t>
                      </a:r>
                      <a:r>
                        <a:rPr lang="ro-RO" altLang="en-US" sz="1800" b="1" kern="1200" dirty="0" smtClean="0">
                          <a:solidFill>
                            <a:srgbClr val="FF0000"/>
                          </a:solidFill>
                          <a:latin typeface="Calibri" panose="020F0502020204030204" pitchFamily="34" charset="0"/>
                          <a:ea typeface="+mn-ea"/>
                          <a:cs typeface="Calibri" panose="020F0502020204030204" pitchFamily="34" charset="0"/>
                        </a:rPr>
                        <a:t>Netransmiterea volumelor lucrărilor de reparație capitală </a:t>
                      </a:r>
                      <a:r>
                        <a:rPr lang="ro-RO" sz="1800" b="1" kern="1200" dirty="0" smtClean="0">
                          <a:solidFill>
                            <a:srgbClr val="FF0000"/>
                          </a:solidFill>
                          <a:latin typeface="Calibri" panose="020F0502020204030204" pitchFamily="34" charset="0"/>
                          <a:ea typeface="+mn-ea"/>
                          <a:cs typeface="Calibri" panose="020F0502020204030204" pitchFamily="34" charset="0"/>
                        </a:rPr>
                        <a:t>a mijloacelor fixe</a:t>
                      </a:r>
                      <a:r>
                        <a:rPr lang="ro-RO" altLang="en-US" sz="1800" b="1" kern="1200" dirty="0" smtClean="0">
                          <a:solidFill>
                            <a:srgbClr val="FF0000"/>
                          </a:solidFill>
                          <a:latin typeface="Calibri" panose="020F0502020204030204" pitchFamily="34" charset="0"/>
                          <a:ea typeface="+mn-ea"/>
                          <a:cs typeface="Calibri" panose="020F0502020204030204" pitchFamily="34" charset="0"/>
                        </a:rPr>
                        <a:t> către </a:t>
                      </a:r>
                      <a:r>
                        <a:rPr lang="ro-RO" sz="1800" b="1" kern="1200" dirty="0" smtClean="0">
                          <a:solidFill>
                            <a:srgbClr val="FF0000"/>
                          </a:solidFill>
                          <a:latin typeface="Calibri" panose="020F0502020204030204" pitchFamily="34" charset="0"/>
                          <a:ea typeface="+mn-ea"/>
                          <a:cs typeface="Calibri" panose="020F0502020204030204" pitchFamily="34" charset="0"/>
                        </a:rPr>
                        <a:t>autoritatea/instituția la balanța căreia se află mijloacele fixe respective</a:t>
                      </a:r>
                      <a:r>
                        <a:rPr lang="pt-BR" altLang="en-US" sz="1800" b="1" kern="1200" dirty="0" smtClean="0">
                          <a:solidFill>
                            <a:srgbClr val="FF0000"/>
                          </a:solidFill>
                          <a:latin typeface="Calibri" panose="020F0502020204030204" pitchFamily="34" charset="0"/>
                          <a:ea typeface="+mn-ea"/>
                          <a:cs typeface="Calibri" panose="020F0502020204030204" pitchFamily="34" charset="0"/>
                        </a:rPr>
                        <a:t>.</a:t>
                      </a:r>
                      <a:endParaRPr lang="pt-BR" sz="18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080835">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Planul de conturi contabile în sistemul bugetar și Normele metodologice privind evidența contabilă și raportarea financiară în sistemul bugetar, aprobate prin Ordinul Ministerului Finanțelor nr. 216/2015</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287186">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3.3.47: </a:t>
                      </a:r>
                      <a:r>
                        <a:rPr lang="ro-RO" sz="1800" b="1" u="sng"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În cazul când autoritatea publică</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centrală sau locală, </a:t>
                      </a:r>
                      <a:r>
                        <a:rPr lang="ro-RO" sz="1800" b="1" u="sng"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din contul mijloacelor bugetare, efectuează lucrări de reparație capitală a mijloacelor fixe, aflate la balanța altei autorități</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/instituții bugetare, </a:t>
                      </a:r>
                      <a:r>
                        <a:rPr lang="ro-RO" sz="1800" b="1" u="sng"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volumele lucrărilor îndeplinite</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decursul anului bugetar </a:t>
                      </a:r>
                      <a:r>
                        <a:rPr lang="ro-RO" sz="1800" b="1" u="sng"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se transmit</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până la finele anului de gestiune, </a:t>
                      </a:r>
                      <a:r>
                        <a:rPr lang="ro-RO" sz="1800" b="1" u="sng"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autorității/instituției la balanța căreia se află mijloacele fixe respective</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baza facturii fiscale și actului de transmitere.</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549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8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Demararea proceselor de transmitere a volumelor lucrărilor executate.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5" name="Прямоугольник 4"/>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172408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oogle Shape;274;p29"/>
          <p:cNvGraphicFramePr/>
          <p:nvPr>
            <p:extLst>
              <p:ext uri="{D42A27DB-BD31-4B8C-83A1-F6EECF244321}">
                <p14:modId xmlns:p14="http://schemas.microsoft.com/office/powerpoint/2010/main" val="131856052"/>
              </p:ext>
            </p:extLst>
          </p:nvPr>
        </p:nvGraphicFramePr>
        <p:xfrm>
          <a:off x="152400" y="1129731"/>
          <a:ext cx="8839200" cy="542346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108588">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1600"/>
                        </a:spcAft>
                        <a:buNone/>
                      </a:pPr>
                      <a:r>
                        <a:rPr lang="ro-RO" altLang="en-US" sz="1800" b="1" kern="0" dirty="0" smtClean="0">
                          <a:solidFill>
                            <a:srgbClr val="FF0000"/>
                          </a:solidFill>
                          <a:latin typeface="Calibri" panose="020F0502020204030204" pitchFamily="34" charset="0"/>
                          <a:cs typeface="Calibri" panose="020F0502020204030204" pitchFamily="34" charset="0"/>
                        </a:rPr>
                        <a:t>1.</a:t>
                      </a:r>
                      <a:r>
                        <a:rPr lang="en-US" altLang="en-US" sz="1800" b="1" kern="0" dirty="0" smtClean="0">
                          <a:solidFill>
                            <a:srgbClr val="FF0000"/>
                          </a:solidFill>
                          <a:latin typeface="Calibri" panose="020F0502020204030204" pitchFamily="34" charset="0"/>
                          <a:cs typeface="Calibri" panose="020F0502020204030204" pitchFamily="34" charset="0"/>
                        </a:rPr>
                        <a:t>5</a:t>
                      </a:r>
                      <a:r>
                        <a:rPr lang="ro-RO" altLang="en-US" sz="1800" b="1" kern="0" dirty="0" smtClean="0">
                          <a:solidFill>
                            <a:srgbClr val="FF0000"/>
                          </a:solidFill>
                          <a:latin typeface="Calibri" panose="020F0502020204030204" pitchFamily="34" charset="0"/>
                          <a:cs typeface="Calibri" panose="020F0502020204030204" pitchFamily="34" charset="0"/>
                        </a:rPr>
                        <a:t>. </a:t>
                      </a:r>
                      <a:r>
                        <a:rPr lang="ro-RO" altLang="en-US" sz="1800" b="1" kern="0" smtClean="0">
                          <a:solidFill>
                            <a:srgbClr val="FF0000"/>
                          </a:solidFill>
                          <a:latin typeface="Calibri" panose="020F0502020204030204" pitchFamily="34" charset="0"/>
                          <a:cs typeface="Calibri" panose="020F0502020204030204" pitchFamily="34" charset="0"/>
                        </a:rPr>
                        <a:t>Redistribuirea alocațiilor </a:t>
                      </a:r>
                      <a:r>
                        <a:rPr lang="ro-RO" altLang="en-US" sz="1800" b="1" kern="0" dirty="0" smtClean="0">
                          <a:solidFill>
                            <a:srgbClr val="FF0000"/>
                          </a:solidFill>
                          <a:latin typeface="Calibri" panose="020F0502020204030204" pitchFamily="34" charset="0"/>
                          <a:cs typeface="Calibri" panose="020F0502020204030204" pitchFamily="34" charset="0"/>
                        </a:rPr>
                        <a:t>cu depășirea termenului limită.</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4975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a:t>
                      </a:r>
                      <a:r>
                        <a:rPr lang="ro-RO" altLang="en-US" sz="1800" kern="1200" smtClean="0">
                          <a:solidFill>
                            <a:srgbClr val="000000"/>
                          </a:solidFill>
                          <a:latin typeface="Calibri" panose="020F0502020204030204" pitchFamily="34" charset="0"/>
                          <a:ea typeface="Calibri" panose="020F0502020204030204" pitchFamily="34" charset="0"/>
                          <a:cs typeface="Calibri" panose="020F0502020204030204" pitchFamily="34" charset="0"/>
                        </a:rPr>
                        <a:t>privind finanțele </a:t>
                      </a: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publice locale nr. 397/2003</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9950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26 alin. (3): </a:t>
                      </a:r>
                      <a:r>
                        <a:rPr lang="ro-RO" sz="1800" smtClean="0">
                          <a:solidFill>
                            <a:srgbClr val="000000"/>
                          </a:solidFill>
                          <a:latin typeface="Calibri" panose="020F0502020204030204" pitchFamily="34" charset="0"/>
                          <a:ea typeface="Calibri" panose="020F0502020204030204" pitchFamily="34" charset="0"/>
                          <a:cs typeface="Calibri" panose="020F0502020204030204" pitchFamily="34" charset="0"/>
                        </a:rPr>
                        <a:t>Redistribuirea alocațiilor </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bugetare se efectuează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până la 30 noiembrie a anului bugetar</a:t>
                      </a:r>
                      <a:r>
                        <a:rPr lang="ro-RO" sz="1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65628">
                <a:tc>
                  <a:txBody>
                    <a:bodyPr/>
                    <a:lstStyle/>
                    <a:p>
                      <a:pPr marL="0" lvl="0" indent="0" algn="l" rtl="0">
                        <a:lnSpc>
                          <a:spcPct val="115000"/>
                        </a:lnSpc>
                        <a:spcBef>
                          <a:spcPts val="0"/>
                        </a:spcBef>
                        <a:spcAft>
                          <a:spcPts val="0"/>
                        </a:spcAft>
                        <a:buNone/>
                      </a:pPr>
                      <a:r>
                        <a:rPr lang="ro-RO" sz="18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laborarea și modificarea</a:t>
                      </a:r>
                      <a:r>
                        <a:rPr lang="ro-MD"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bugetului conform prevederilor legale.</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0" name="Прямоугольник 9"/>
          <p:cNvSpPr/>
          <p:nvPr/>
        </p:nvSpPr>
        <p:spPr>
          <a:xfrm>
            <a:off x="1066800" y="323103"/>
            <a:ext cx="7543800" cy="369332"/>
          </a:xfrm>
          <a:prstGeom prst="rect">
            <a:avLst/>
          </a:prstGeom>
        </p:spPr>
        <p:txBody>
          <a:bodyPr wrap="square">
            <a:spAutoFit/>
          </a:bodyPr>
          <a:lstStyle/>
          <a:p>
            <a:pPr algn="ctr"/>
            <a:r>
              <a:rPr lang="ro-RO" altLang="ru-RU" b="1" dirty="0">
                <a:latin typeface="Calibri" panose="020F0502020204030204" pitchFamily="34" charset="0"/>
                <a:cs typeface="Calibri" panose="020F0502020204030204" pitchFamily="34" charset="0"/>
              </a:rPr>
              <a:t>1. P</a:t>
            </a:r>
            <a:r>
              <a:rPr lang="en-US" altLang="ru-RU" b="1" dirty="0">
                <a:latin typeface="Calibri" panose="020F0502020204030204" pitchFamily="34" charset="0"/>
                <a:cs typeface="Calibri" panose="020F0502020204030204" pitchFamily="34" charset="0"/>
              </a:rPr>
              <a:t>ROCES</a:t>
            </a:r>
            <a:r>
              <a:rPr lang="ro-RO" altLang="ru-RU" b="1" dirty="0">
                <a:latin typeface="Calibri" panose="020F0502020204030204" pitchFamily="34" charset="0"/>
                <a:cs typeface="Calibri" panose="020F0502020204030204" pitchFamily="34" charset="0"/>
              </a:rPr>
              <a:t>ELE </a:t>
            </a:r>
            <a:r>
              <a:rPr lang="en-US" altLang="ru-RU" b="1" dirty="0">
                <a:latin typeface="Calibri" panose="020F0502020204030204" pitchFamily="34" charset="0"/>
                <a:cs typeface="Calibri" panose="020F0502020204030204" pitchFamily="34" charset="0"/>
              </a:rPr>
              <a:t>DE ELABORARE </a:t>
            </a:r>
            <a:r>
              <a:rPr lang="ro-RO" altLang="ru-RU" b="1" dirty="0">
                <a:latin typeface="Calibri" panose="020F0502020204030204" pitchFamily="34" charset="0"/>
                <a:cs typeface="Calibri" panose="020F0502020204030204" pitchFamily="34" charset="0"/>
              </a:rPr>
              <a:t>ȘI EXECUTARE BUGETARĂ</a:t>
            </a:r>
            <a:endParaRPr lang="ru-RU" dirty="0">
              <a:latin typeface="Calibri" panose="020F0502020204030204" pitchFamily="34" charset="0"/>
              <a:cs typeface="Calibri" panose="020F0502020204030204" pitchFamily="34" charset="0"/>
            </a:endParaRPr>
          </a:p>
        </p:txBody>
      </p:sp>
      <p:pic>
        <p:nvPicPr>
          <p:cNvPr id="12" name="Рисунок 11"/>
          <p:cNvPicPr>
            <a:picLocks noChangeAspect="1"/>
          </p:cNvPicPr>
          <p:nvPr/>
        </p:nvPicPr>
        <p:blipFill>
          <a:blip r:embed="rId2"/>
          <a:stretch>
            <a:fillRect/>
          </a:stretch>
        </p:blipFill>
        <p:spPr>
          <a:xfrm>
            <a:off x="152400" y="53577"/>
            <a:ext cx="8839200" cy="908383"/>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274;p29"/>
          <p:cNvGraphicFramePr/>
          <p:nvPr>
            <p:extLst>
              <p:ext uri="{D42A27DB-BD31-4B8C-83A1-F6EECF244321}">
                <p14:modId xmlns:p14="http://schemas.microsoft.com/office/powerpoint/2010/main" val="488764024"/>
              </p:ext>
            </p:extLst>
          </p:nvPr>
        </p:nvGraphicFramePr>
        <p:xfrm>
          <a:off x="119743" y="1163477"/>
          <a:ext cx="8839200" cy="5317381"/>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080751">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kumimoji="0" lang="en-US" altLang="en-US" sz="1800" b="1"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4</a:t>
                      </a:r>
                      <a:r>
                        <a:rPr kumimoji="0" lang="ro-RO" altLang="en-US" sz="1800" b="1"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a:t>
                      </a:r>
                      <a:r>
                        <a:rPr kumimoji="0" lang="en-US" altLang="en-US" sz="1800" b="1"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1</a:t>
                      </a:r>
                      <a:r>
                        <a:rPr kumimoji="0" lang="ro-RO" altLang="en-US" sz="1800" b="1"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7</a:t>
                      </a:r>
                      <a:r>
                        <a:rPr kumimoji="0" lang="en-US" altLang="en-US" sz="1800" b="1"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a:t>
                      </a:r>
                      <a:r>
                        <a:rPr lang="pt-BR" altLang="en-US" sz="1800" b="1" kern="0" dirty="0" smtClean="0">
                          <a:solidFill>
                            <a:srgbClr val="FF0000"/>
                          </a:solidFill>
                          <a:latin typeface="Calibri" panose="020F0502020204030204" pitchFamily="34" charset="0"/>
                          <a:cs typeface="Calibri" panose="020F0502020204030204" pitchFamily="34" charset="0"/>
                        </a:rPr>
                        <a:t> Neexercitarea controlului asupra modului de realizare a parteneriatului public-privat și netransmiterea contractului Agenției Proprietăți Publice.</a:t>
                      </a:r>
                      <a:endParaRPr lang="pt-BR" sz="18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22772">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spcBef>
                          <a:spcPts val="0"/>
                        </a:spcBef>
                        <a:buFontTx/>
                        <a:buNone/>
                      </a:pPr>
                      <a:r>
                        <a:rPr lang="it-IT" sz="1800" kern="12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Legea cu privire la parteneriatul public-privat nr. 179/2008</a:t>
                      </a:r>
                      <a:endParaRPr lang="ro-RO" sz="1800" kern="12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057400">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360000" algn="just">
                        <a:buFont typeface="Wingdings" panose="05000000000000000000" pitchFamily="2" charset="2"/>
                        <a:buNone/>
                      </a:pP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Art. 22 alin. (1): </a:t>
                      </a:r>
                      <a:r>
                        <a:rPr lang="ro-RO" sz="1800" b="1"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Partenerul public efectuează control anual asupra modului de realizare a parteneriatului public-privat</a:t>
                      </a: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inclusiv prin desemnarea unui auditor independent.</a:t>
                      </a:r>
                      <a:endParaRPr lang="en-US"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360000" algn="just">
                        <a:buFont typeface="Wingdings" panose="05000000000000000000" pitchFamily="2" charset="2"/>
                        <a:buNone/>
                      </a:pP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Art. 32 alin. (1): Pentru asigurarea evidenței bunurilor proprietate publică, lucrărilor și serviciilor în a căror bază s-au instituit parteneriate public-private, </a:t>
                      </a:r>
                      <a:r>
                        <a:rPr lang="ro-RO" sz="1800" b="1"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copiile contractelor încheiate cu partenerii privați se transmit Agenției Proprietăți Publice</a:t>
                      </a:r>
                      <a:r>
                        <a:rPr lang="ro-RO"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pentru a fi înscrise în Registrul patrimoniului public, în modul stabilit de Guvern.</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009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8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Desemnarea persoanei responsabile de </a:t>
                      </a:r>
                      <a:r>
                        <a:rPr lang="ro-RO" sz="1800" b="0" u="none"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controlul anual asupra modului de realizare a parteneriatului public-privat.</a:t>
                      </a:r>
                    </a:p>
                    <a:p>
                      <a:pPr marL="0" marR="0" indent="0" algn="just" defTabSz="914400" rtl="0" eaLnBrk="1" fontAlgn="auto" latinLnBrk="0" hangingPunct="1">
                        <a:lnSpc>
                          <a:spcPct val="100000"/>
                        </a:lnSpc>
                        <a:spcBef>
                          <a:spcPts val="0"/>
                        </a:spcBef>
                        <a:spcAft>
                          <a:spcPts val="0"/>
                        </a:spcAft>
                        <a:buClrTx/>
                        <a:buSzTx/>
                        <a:buFontTx/>
                        <a:buNone/>
                        <a:tabLst/>
                        <a:defRPr/>
                      </a:pPr>
                      <a:endParaRPr lang="ro-RO" sz="800" b="0" u="none"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o-RO" sz="18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Transmiterea </a:t>
                      </a:r>
                      <a:r>
                        <a:rPr lang="ro-RO" sz="1800" b="0" u="none"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copiilor contractelor încheiate cu partenerii privați Agenției Proprietăți Publice </a:t>
                      </a:r>
                      <a:endParaRPr lang="ro-RO" sz="18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5" name="Прямоугольник 4"/>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3580218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632974389"/>
              </p:ext>
            </p:extLst>
          </p:nvPr>
        </p:nvGraphicFramePr>
        <p:xfrm>
          <a:off x="119743" y="945723"/>
          <a:ext cx="8839200" cy="5637867"/>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578277">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600" b="1" dirty="0" smtClean="0">
                          <a:solidFill>
                            <a:srgbClr val="FF0000"/>
                          </a:solidFill>
                          <a:latin typeface="Calibri" panose="020F0502020204030204" pitchFamily="34" charset="0"/>
                          <a:cs typeface="Calibri" panose="020F0502020204030204" pitchFamily="34" charset="0"/>
                        </a:rPr>
                        <a:t>4</a:t>
                      </a:r>
                      <a:r>
                        <a:rPr lang="ro-RO" altLang="en-US" sz="1600" b="1" dirty="0" smtClean="0">
                          <a:solidFill>
                            <a:srgbClr val="FF0000"/>
                          </a:solidFill>
                          <a:latin typeface="Calibri" panose="020F0502020204030204" pitchFamily="34" charset="0"/>
                          <a:cs typeface="Calibri" panose="020F0502020204030204" pitchFamily="34" charset="0"/>
                        </a:rPr>
                        <a:t>.</a:t>
                      </a:r>
                      <a:r>
                        <a:rPr lang="en-US" altLang="en-US" sz="1600" b="1" dirty="0" smtClean="0">
                          <a:solidFill>
                            <a:srgbClr val="FF0000"/>
                          </a:solidFill>
                          <a:latin typeface="Calibri" panose="020F0502020204030204" pitchFamily="34" charset="0"/>
                          <a:cs typeface="Calibri" panose="020F0502020204030204" pitchFamily="34" charset="0"/>
                        </a:rPr>
                        <a:t>1</a:t>
                      </a:r>
                      <a:r>
                        <a:rPr lang="ro-RO" altLang="en-US" sz="1600" b="1" dirty="0" smtClean="0">
                          <a:solidFill>
                            <a:srgbClr val="FF0000"/>
                          </a:solidFill>
                          <a:latin typeface="Calibri" panose="020F0502020204030204" pitchFamily="34" charset="0"/>
                          <a:cs typeface="Calibri" panose="020F0502020204030204" pitchFamily="34" charset="0"/>
                        </a:rPr>
                        <a:t>8</a:t>
                      </a:r>
                      <a:r>
                        <a:rPr lang="en-US" altLang="en-US" sz="1600" b="1" dirty="0" smtClean="0">
                          <a:solidFill>
                            <a:srgbClr val="FF0000"/>
                          </a:solidFill>
                          <a:latin typeface="Calibri" panose="020F0502020204030204" pitchFamily="34" charset="0"/>
                          <a:cs typeface="Calibri" panose="020F0502020204030204" pitchFamily="34" charset="0"/>
                        </a:rPr>
                        <a:t>.</a:t>
                      </a:r>
                      <a:r>
                        <a:rPr lang="ro-RO" altLang="en-US" sz="1600" b="1" dirty="0" smtClean="0">
                          <a:solidFill>
                            <a:srgbClr val="FF0000"/>
                          </a:solidFill>
                          <a:latin typeface="Calibri" panose="020F0502020204030204" pitchFamily="34" charset="0"/>
                          <a:cs typeface="Calibri" panose="020F0502020204030204" pitchFamily="34" charset="0"/>
                        </a:rPr>
                        <a:t> </a:t>
                      </a:r>
                      <a:r>
                        <a:rPr lang="pt-BR" altLang="en-US" sz="1600" b="1" dirty="0" smtClean="0">
                          <a:solidFill>
                            <a:srgbClr val="FF0000"/>
                          </a:solidFill>
                          <a:latin typeface="Calibri" panose="020F0502020204030204" pitchFamily="34" charset="0"/>
                          <a:cs typeface="Calibri" panose="020F0502020204030204" pitchFamily="34" charset="0"/>
                        </a:rPr>
                        <a:t>Prezentarea rapoartelor financiare </a:t>
                      </a:r>
                      <a:r>
                        <a:rPr lang="ro-RO" altLang="en-US" sz="1600" b="1" dirty="0" smtClean="0">
                          <a:solidFill>
                            <a:srgbClr val="FF0000"/>
                          </a:solidFill>
                          <a:latin typeface="Calibri" panose="020F0502020204030204" pitchFamily="34" charset="0"/>
                          <a:cs typeface="Calibri" panose="020F0502020204030204" pitchFamily="34" charset="0"/>
                        </a:rPr>
                        <a:t>cu erori și date neveridice</a:t>
                      </a:r>
                      <a:r>
                        <a:rPr lang="pt-BR" altLang="en-US" sz="1600" b="1" dirty="0" smtClean="0">
                          <a:solidFill>
                            <a:srgbClr val="FF0000"/>
                          </a:solidFill>
                          <a:latin typeface="Calibri" panose="020F0502020204030204" pitchFamily="34" charset="0"/>
                          <a:cs typeface="Calibri" panose="020F0502020204030204" pitchFamily="34" charset="0"/>
                        </a:rPr>
                        <a:t>.</a:t>
                      </a:r>
                      <a:endParaRPr lang="pt-BR" sz="16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223393">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6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Tx/>
                        <a:buNone/>
                      </a:pPr>
                      <a:r>
                        <a:rPr lang="ro-RO" altLang="en-US" sz="16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Planul de conturi contabile în sistemul bugetar și Normele metodologice privind evidența contabilă și raportarea financiară în sistemul bugetar, aprobate prin Ordinul Ministerului Finanțelor nr. 216/2015</a:t>
                      </a:r>
                      <a:endParaRPr lang="ro-RO" sz="16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2128423">
                <a:tc>
                  <a:txBody>
                    <a:bodyPr/>
                    <a:lstStyle/>
                    <a:p>
                      <a:pPr marL="0" lvl="0" indent="0" algn="l" rtl="0">
                        <a:lnSpc>
                          <a:spcPct val="100000"/>
                        </a:lnSpc>
                        <a:spcBef>
                          <a:spcPts val="0"/>
                        </a:spcBef>
                        <a:spcAft>
                          <a:spcPts val="0"/>
                        </a:spcAft>
                        <a:buNone/>
                      </a:pPr>
                      <a:r>
                        <a:rPr lang="ro-RO" sz="16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6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4.1.3: </a:t>
                      </a:r>
                      <a:r>
                        <a:rPr lang="ro-RO" sz="16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Informația din rapoartele financiare trebuie să corespundă următoarelor caracteristici calitative</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0" indent="-378000" algn="just">
                        <a:spcBef>
                          <a:spcPts val="0"/>
                        </a:spcBef>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 inteligibilitatea, ce presupune că informațiile trebuie să fie prezentate pe înțelesul utilizatorilor;</a:t>
                      </a:r>
                      <a:endParaRPr lang="en-US"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378000" algn="just">
                        <a:spcBef>
                          <a:spcPts val="0"/>
                        </a:spcBef>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b) relevanța, ce prevede că informațiile pot fi utilizate pentru evaluarea evenimentelor trecute, prezente și viitoare;</a:t>
                      </a:r>
                      <a:endParaRPr lang="en-US"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378000" algn="just">
                        <a:spcBef>
                          <a:spcPts val="0"/>
                        </a:spcBef>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 </a:t>
                      </a:r>
                      <a:r>
                        <a:rPr lang="ro-RO" sz="16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credibilitatea</a:t>
                      </a: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ce ar însemna că informațiile sunt credibile, adică reprezintă situația fidelă a tranzacțiilor și evenimentelor, prudența la evaluarea activelor, datoriilor, veniturilor și cheltuielilor și completitudinea informațiilor din situațiile financiare;</a:t>
                      </a:r>
                      <a:endParaRPr lang="en-US"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378000" algn="just">
                        <a:spcBef>
                          <a:spcPts val="0"/>
                        </a:spcBef>
                        <a:buNone/>
                      </a:pPr>
                      <a:r>
                        <a:rPr lang="ro-RO"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 comparabilitatea, ce presupune că informațiile diferitelor autorități/ instituții bugetare sau informațiile pentru perioade diferite din cadrul aceleași autorități/ instituții bugetare pot fi comparate.</a:t>
                      </a:r>
                      <a:endParaRPr lang="en-US" sz="16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510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6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6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6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Organizarea conformă a evidenței contabile.</a:t>
                      </a:r>
                    </a:p>
                    <a:p>
                      <a:pPr marL="0" marR="0" indent="0" algn="just" defTabSz="914400" rtl="0" eaLnBrk="1" fontAlgn="auto" latinLnBrk="0" hangingPunct="1">
                        <a:lnSpc>
                          <a:spcPct val="100000"/>
                        </a:lnSpc>
                        <a:spcBef>
                          <a:spcPts val="0"/>
                        </a:spcBef>
                        <a:spcAft>
                          <a:spcPts val="0"/>
                        </a:spcAft>
                        <a:buClrTx/>
                        <a:buSzTx/>
                        <a:buFontTx/>
                        <a:buNone/>
                        <a:tabLst/>
                        <a:defRPr/>
                      </a:pPr>
                      <a:endParaRPr lang="ro-RO" sz="8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o-RO" sz="16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Perfectarea rapoartelor financiare cu date veridice/credibile.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2454688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790433089"/>
              </p:ext>
            </p:extLst>
          </p:nvPr>
        </p:nvGraphicFramePr>
        <p:xfrm>
          <a:off x="119743" y="945723"/>
          <a:ext cx="8839200" cy="5631000"/>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578277">
                <a:tc>
                  <a:txBody>
                    <a:bodyPr/>
                    <a:lstStyle/>
                    <a:p>
                      <a:pPr marL="0" lvl="0" indent="0" algn="l" rtl="0">
                        <a:lnSpc>
                          <a:spcPct val="100000"/>
                        </a:lnSpc>
                        <a:spcBef>
                          <a:spcPts val="0"/>
                        </a:spcBef>
                        <a:spcAft>
                          <a:spcPts val="0"/>
                        </a:spcAft>
                        <a:buNone/>
                      </a:pPr>
                      <a:r>
                        <a:rPr lang="ro-RO" sz="175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7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750" b="1" dirty="0" smtClean="0">
                          <a:solidFill>
                            <a:srgbClr val="FF0000"/>
                          </a:solidFill>
                          <a:latin typeface="Calibri" panose="020F0502020204030204" pitchFamily="34" charset="0"/>
                          <a:cs typeface="Calibri" panose="020F0502020204030204" pitchFamily="34" charset="0"/>
                        </a:rPr>
                        <a:t>4</a:t>
                      </a:r>
                      <a:r>
                        <a:rPr lang="ro-RO" altLang="en-US" sz="1750" b="1" dirty="0" smtClean="0">
                          <a:solidFill>
                            <a:srgbClr val="FF0000"/>
                          </a:solidFill>
                          <a:latin typeface="Calibri" panose="020F0502020204030204" pitchFamily="34" charset="0"/>
                          <a:cs typeface="Calibri" panose="020F0502020204030204" pitchFamily="34" charset="0"/>
                        </a:rPr>
                        <a:t>.</a:t>
                      </a:r>
                      <a:r>
                        <a:rPr lang="en-US" altLang="en-US" sz="1750" b="1" dirty="0" smtClean="0">
                          <a:solidFill>
                            <a:srgbClr val="FF0000"/>
                          </a:solidFill>
                          <a:latin typeface="Calibri" panose="020F0502020204030204" pitchFamily="34" charset="0"/>
                          <a:cs typeface="Calibri" panose="020F0502020204030204" pitchFamily="34" charset="0"/>
                        </a:rPr>
                        <a:t>1</a:t>
                      </a:r>
                      <a:r>
                        <a:rPr lang="ro-RO" altLang="en-US" sz="1750" b="1" dirty="0" smtClean="0">
                          <a:solidFill>
                            <a:srgbClr val="FF0000"/>
                          </a:solidFill>
                          <a:latin typeface="Calibri" panose="020F0502020204030204" pitchFamily="34" charset="0"/>
                          <a:cs typeface="Calibri" panose="020F0502020204030204" pitchFamily="34" charset="0"/>
                        </a:rPr>
                        <a:t>9</a:t>
                      </a:r>
                      <a:r>
                        <a:rPr lang="en-US" altLang="en-US" sz="1750" b="1" dirty="0" smtClean="0">
                          <a:solidFill>
                            <a:srgbClr val="FF0000"/>
                          </a:solidFill>
                          <a:latin typeface="Calibri" panose="020F0502020204030204" pitchFamily="34" charset="0"/>
                          <a:cs typeface="Calibri" panose="020F0502020204030204" pitchFamily="34" charset="0"/>
                        </a:rPr>
                        <a:t>.</a:t>
                      </a:r>
                      <a:r>
                        <a:rPr lang="ro-RO" altLang="en-US" sz="1750" b="1" dirty="0" smtClean="0">
                          <a:solidFill>
                            <a:srgbClr val="FF0000"/>
                          </a:solidFill>
                          <a:latin typeface="Calibri" panose="020F0502020204030204" pitchFamily="34" charset="0"/>
                          <a:cs typeface="Calibri" panose="020F0502020204030204" pitchFamily="34" charset="0"/>
                        </a:rPr>
                        <a:t> </a:t>
                      </a:r>
                      <a:r>
                        <a:rPr lang="pt-BR" altLang="en-US" sz="1750" b="1" dirty="0" smtClean="0">
                          <a:solidFill>
                            <a:srgbClr val="FF0000"/>
                          </a:solidFill>
                          <a:latin typeface="Calibri" panose="020F0502020204030204" pitchFamily="34" charset="0"/>
                          <a:cs typeface="Calibri" panose="020F0502020204030204" pitchFamily="34" charset="0"/>
                        </a:rPr>
                        <a:t>Acceptarea spre contabilizare a documentelor primare întocmite necorespunzător</a:t>
                      </a:r>
                      <a:r>
                        <a:rPr lang="ro-RO" altLang="en-US" sz="1750" b="1" dirty="0" smtClean="0">
                          <a:solidFill>
                            <a:srgbClr val="FF0000"/>
                          </a:solidFill>
                          <a:latin typeface="Calibri" panose="020F0502020204030204" pitchFamily="34" charset="0"/>
                          <a:cs typeface="Calibri" panose="020F0502020204030204" pitchFamily="34" charset="0"/>
                        </a:rPr>
                        <a:t>.</a:t>
                      </a:r>
                      <a:endParaRPr lang="pt-BR" sz="175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223393">
                <a:tc>
                  <a:txBody>
                    <a:bodyPr/>
                    <a:lstStyle/>
                    <a:p>
                      <a:pPr marL="0" lvl="0" indent="0" algn="l" rtl="0">
                        <a:lnSpc>
                          <a:spcPct val="100000"/>
                        </a:lnSpc>
                        <a:spcBef>
                          <a:spcPts val="0"/>
                        </a:spcBef>
                        <a:spcAft>
                          <a:spcPts val="0"/>
                        </a:spcAft>
                        <a:buNone/>
                      </a:pPr>
                      <a:r>
                        <a:rPr lang="ro-RO" sz="175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75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7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Tx/>
                        <a:buNone/>
                      </a:pPr>
                      <a:r>
                        <a:rPr lang="ro-RO" altLang="en-US" sz="17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contabilității nr. 113/2007</a:t>
                      </a:r>
                      <a:endParaRPr lang="ro-RO" sz="17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913617">
                <a:tc>
                  <a:txBody>
                    <a:bodyPr/>
                    <a:lstStyle/>
                    <a:p>
                      <a:pPr marL="0" lvl="0" indent="0" algn="l" rtl="0">
                        <a:lnSpc>
                          <a:spcPct val="100000"/>
                        </a:lnSpc>
                        <a:spcBef>
                          <a:spcPts val="0"/>
                        </a:spcBef>
                        <a:spcAft>
                          <a:spcPts val="0"/>
                        </a:spcAft>
                        <a:buNone/>
                      </a:pPr>
                      <a:r>
                        <a:rPr lang="ro-RO" sz="175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7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spcBef>
                          <a:spcPts val="0"/>
                        </a:spcBef>
                        <a:buFont typeface="Wingdings" panose="05000000000000000000" pitchFamily="2" charset="2"/>
                        <a:buNone/>
                      </a:pPr>
                      <a:r>
                        <a:rPr lang="ro-RO" sz="17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19 alin. (6): Documentele primare întocmite vor conține următoarele </a:t>
                      </a:r>
                      <a:r>
                        <a:rPr lang="ro-RO" sz="17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elemente obligatorii</a:t>
                      </a:r>
                      <a:r>
                        <a:rPr lang="ro-RO" sz="17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750" dirty="0" smtClean="0">
                        <a:latin typeface="Calibri" panose="020F0502020204030204" pitchFamily="34" charset="0"/>
                        <a:ea typeface="Calibri" panose="020F0502020204030204" pitchFamily="34" charset="0"/>
                        <a:cs typeface="Calibri" panose="020F0502020204030204" pitchFamily="34" charset="0"/>
                      </a:endParaRPr>
                    </a:p>
                    <a:p>
                      <a:pPr marL="0" indent="360000" algn="just">
                        <a:spcBef>
                          <a:spcPts val="0"/>
                        </a:spcBef>
                        <a:buNone/>
                      </a:pPr>
                      <a:r>
                        <a:rPr lang="ro-RO" sz="17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 </a:t>
                      </a:r>
                      <a:r>
                        <a:rPr lang="ro-RO" sz="17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conținutul faptelor economice</a:t>
                      </a:r>
                      <a:r>
                        <a:rPr lang="ro-RO" sz="17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750" dirty="0" smtClean="0">
                        <a:latin typeface="Calibri" panose="020F0502020204030204" pitchFamily="34" charset="0"/>
                        <a:ea typeface="Calibri" panose="020F0502020204030204" pitchFamily="34" charset="0"/>
                        <a:cs typeface="Calibri" panose="020F0502020204030204" pitchFamily="34" charset="0"/>
                      </a:endParaRPr>
                    </a:p>
                    <a:p>
                      <a:pPr marL="0" indent="360000">
                        <a:spcBef>
                          <a:spcPts val="0"/>
                        </a:spcBef>
                        <a:buNone/>
                      </a:pPr>
                      <a:r>
                        <a:rPr lang="ro-RO" sz="17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 </a:t>
                      </a:r>
                      <a:r>
                        <a:rPr lang="ro-RO" sz="17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etaloanele cantitative și valorice</a:t>
                      </a:r>
                      <a:r>
                        <a:rPr lang="ro-RO" sz="17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care sunt exprimate faptele economice.</a:t>
                      </a:r>
                      <a:endParaRPr lang="en-US" sz="17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709475">
                <a:tc>
                  <a:txBody>
                    <a:bodyPr/>
                    <a:lstStyle/>
                    <a:p>
                      <a:pPr marL="0" lvl="0" indent="0" algn="l" rtl="0">
                        <a:lnSpc>
                          <a:spcPct val="100000"/>
                        </a:lnSpc>
                        <a:spcBef>
                          <a:spcPts val="0"/>
                        </a:spcBef>
                        <a:spcAft>
                          <a:spcPts val="0"/>
                        </a:spcAft>
                        <a:buNone/>
                      </a:pPr>
                      <a:r>
                        <a:rPr lang="ro-RO" sz="175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75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7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algn="just">
                        <a:spcBef>
                          <a:spcPts val="0"/>
                        </a:spcBef>
                        <a:buFontTx/>
                        <a:buNone/>
                      </a:pPr>
                      <a:r>
                        <a:rPr lang="ro-RO" altLang="en-US" sz="17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Planul de conturi contabile în sistemul bugetar și Normele metodologice privind evidența contabilă și raportarea financiară în sistemul bugetar, aprobate prin Ordinul Ministerului Finanțelor nr. 216/2015</a:t>
                      </a:r>
                      <a:endParaRPr lang="en-US" sz="17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2425787296"/>
                  </a:ext>
                </a:extLst>
              </a:tr>
              <a:tr h="709474">
                <a:tc>
                  <a:txBody>
                    <a:bodyPr/>
                    <a:lstStyle/>
                    <a:p>
                      <a:pPr marL="0" lvl="0" indent="0" algn="l" rtl="0">
                        <a:lnSpc>
                          <a:spcPct val="100000"/>
                        </a:lnSpc>
                        <a:spcBef>
                          <a:spcPts val="0"/>
                        </a:spcBef>
                        <a:spcAft>
                          <a:spcPts val="0"/>
                        </a:spcAft>
                        <a:buNone/>
                      </a:pPr>
                      <a:r>
                        <a:rPr lang="ro-RO" sz="175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75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 typeface="Wingdings" panose="05000000000000000000" pitchFamily="2" charset="2"/>
                        <a:buNone/>
                      </a:pPr>
                      <a:r>
                        <a:rPr lang="ro-RO" sz="17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1.4.3.1 lit. a): Pentru a tine evidenta contabilă </a:t>
                      </a:r>
                      <a:r>
                        <a:rPr lang="ro-RO" sz="17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este necesar de a asigura confirmarea documentară</a:t>
                      </a:r>
                      <a:r>
                        <a:rPr lang="ro-RO" sz="17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argumentarea juridică, plenitudinea și continuitatea înregistrării în evidentă </a:t>
                      </a:r>
                      <a:r>
                        <a:rPr lang="ro-RO" sz="175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 tuturor operațiunilor</a:t>
                      </a:r>
                      <a:r>
                        <a:rPr lang="ro-RO" sz="17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în perioada gestionară.</a:t>
                      </a:r>
                      <a:endParaRPr lang="en-US" sz="175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622153543"/>
                  </a:ext>
                </a:extLst>
              </a:tr>
              <a:tr h="510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75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75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75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Neacceptarea </a:t>
                      </a:r>
                      <a:r>
                        <a:rPr lang="pt-BR" altLang="en-US" sz="175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spre contabilizare a documentelor primare întocmite necorespunzător</a:t>
                      </a:r>
                      <a:r>
                        <a:rPr lang="ro-RO" altLang="en-US" sz="175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75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33452614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3946081601"/>
              </p:ext>
            </p:extLst>
          </p:nvPr>
        </p:nvGraphicFramePr>
        <p:xfrm>
          <a:off x="119743" y="945721"/>
          <a:ext cx="8839200" cy="5531279"/>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779693">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800" b="1" dirty="0" smtClean="0">
                          <a:solidFill>
                            <a:srgbClr val="FF0000"/>
                          </a:solidFill>
                          <a:latin typeface="Calibri" panose="020F0502020204030204" pitchFamily="34" charset="0"/>
                          <a:cs typeface="Calibri" panose="020F0502020204030204" pitchFamily="34" charset="0"/>
                        </a:rPr>
                        <a:t>4</a:t>
                      </a:r>
                      <a:r>
                        <a:rPr lang="ro-RO" altLang="en-US" sz="1800" b="1" dirty="0" smtClean="0">
                          <a:solidFill>
                            <a:srgbClr val="FF0000"/>
                          </a:solidFill>
                          <a:latin typeface="Calibri" panose="020F0502020204030204" pitchFamily="34" charset="0"/>
                          <a:cs typeface="Calibri" panose="020F0502020204030204" pitchFamily="34" charset="0"/>
                        </a:rPr>
                        <a:t>.20</a:t>
                      </a:r>
                      <a:r>
                        <a:rPr lang="en-US" altLang="en-US" sz="1800" b="1" dirty="0" smtClean="0">
                          <a:solidFill>
                            <a:srgbClr val="FF0000"/>
                          </a:solidFill>
                          <a:latin typeface="Calibri" panose="020F0502020204030204" pitchFamily="34" charset="0"/>
                          <a:cs typeface="Calibri" panose="020F0502020204030204" pitchFamily="34" charset="0"/>
                        </a:rPr>
                        <a:t>.</a:t>
                      </a:r>
                      <a:r>
                        <a:rPr lang="ro-RO" altLang="en-US" sz="1800" b="1" dirty="0" smtClean="0">
                          <a:solidFill>
                            <a:srgbClr val="FF0000"/>
                          </a:solidFill>
                          <a:latin typeface="Calibri" panose="020F0502020204030204" pitchFamily="34" charset="0"/>
                          <a:cs typeface="Calibri" panose="020F0502020204030204" pitchFamily="34" charset="0"/>
                        </a:rPr>
                        <a:t> </a:t>
                      </a:r>
                      <a:r>
                        <a:rPr lang="pt-BR" altLang="en-US" sz="1800" b="1" dirty="0" smtClean="0">
                          <a:solidFill>
                            <a:srgbClr val="FF0000"/>
                          </a:solidFill>
                          <a:latin typeface="Calibri" panose="020F0502020204030204" pitchFamily="34" charset="0"/>
                          <a:cs typeface="Calibri" panose="020F0502020204030204" pitchFamily="34" charset="0"/>
                        </a:rPr>
                        <a:t>Neasigurarea documentării veridice a faptelor economice, perfectării registrelor, borderourilor, notelor, formelor, fișelor, etc.</a:t>
                      </a:r>
                      <a:endParaRPr lang="pt-BR" sz="18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87295">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Tx/>
                        <a:buNone/>
                      </a:pPr>
                      <a:r>
                        <a:rPr lang="ro-RO" alt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Legea contabilității nr. 113/2007</a:t>
                      </a:r>
                      <a:endPar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072089">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spcBef>
                          <a:spcPts val="0"/>
                        </a:spcBef>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Art. 13 alin. (2) lit. f):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Conducătorului entității este obligat să asigure documentarea faptelor economice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ale entității și reflectarea acestora în contabilitate.</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072089">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spcBef>
                          <a:spcPts val="0"/>
                        </a:spcBef>
                        <a:buNone/>
                      </a:pPr>
                      <a:r>
                        <a:rPr lang="ro-RO"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Planul de conturi contabile în sistemul bugetar și Normele metodologice privind evidența contabilă și raportarea financiară în sistemul bugetar, aprobate prin Ordinul Ministerului Finanțelor nr. 216/2015</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2425787296"/>
                  </a:ext>
                </a:extLst>
              </a:tr>
              <a:tr h="1364485">
                <a:tc>
                  <a:txBody>
                    <a:bodyPr/>
                    <a:lstStyle/>
                    <a:p>
                      <a:pPr marL="0" lvl="0" indent="0" algn="l" rtl="0">
                        <a:lnSpc>
                          <a:spcPct val="100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spcBef>
                          <a:spcPts val="0"/>
                        </a:spcBef>
                        <a:buFont typeface="Wingdings" panose="05000000000000000000" pitchFamily="2" charset="2"/>
                        <a:buNone/>
                      </a:pP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1.4.1.4 lit. g): </a:t>
                      </a:r>
                      <a:r>
                        <a:rPr lang="ro-RO" sz="18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Conducătorul autorității/instituției bugetare este obligat să asigure documentarea faptelor economice</a:t>
                      </a:r>
                      <a:r>
                        <a:rPr lang="ro-RO" sz="1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ale autorității/instituției bugetare și reflectarea acestora în contabilitate.</a:t>
                      </a:r>
                      <a:endPara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622153543"/>
                  </a:ext>
                </a:extLst>
              </a:tr>
              <a:tr h="755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8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Instituirea unor proceduri de control intern managerial periodic în vederea asigurării </a:t>
                      </a:r>
                      <a:r>
                        <a:rPr lang="pt-BR" altLang="en-US" sz="18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documentării veridice a faptelor economice</a:t>
                      </a:r>
                      <a:r>
                        <a:rPr lang="ro-RO" altLang="en-US" sz="18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ro-RO" sz="18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spTree>
    <p:extLst>
      <p:ext uri="{BB962C8B-B14F-4D97-AF65-F5344CB8AC3E}">
        <p14:creationId xmlns:p14="http://schemas.microsoft.com/office/powerpoint/2010/main" val="13285017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74;p29"/>
          <p:cNvGraphicFramePr/>
          <p:nvPr>
            <p:extLst>
              <p:ext uri="{D42A27DB-BD31-4B8C-83A1-F6EECF244321}">
                <p14:modId xmlns:p14="http://schemas.microsoft.com/office/powerpoint/2010/main" val="968507135"/>
              </p:ext>
            </p:extLst>
          </p:nvPr>
        </p:nvGraphicFramePr>
        <p:xfrm>
          <a:off x="119743" y="945723"/>
          <a:ext cx="8839200" cy="5533131"/>
        </p:xfrm>
        <a:graphic>
          <a:graphicData uri="http://schemas.openxmlformats.org/drawingml/2006/table">
            <a:tbl>
              <a:tblPr>
                <a:noFill/>
              </a:tblPr>
              <a:tblGrid>
                <a:gridCol w="1251857">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624943">
                  <a:extLst>
                    <a:ext uri="{9D8B030D-6E8A-4147-A177-3AD203B41FA5}">
                      <a16:colId xmlns:a16="http://schemas.microsoft.com/office/drawing/2014/main" val="4195110922"/>
                    </a:ext>
                  </a:extLst>
                </a:gridCol>
              </a:tblGrid>
              <a:tr h="1540351">
                <a:tc>
                  <a:txBody>
                    <a:bodyPr/>
                    <a:lstStyle/>
                    <a:p>
                      <a:pPr marL="0" lvl="0" indent="0" algn="l" rtl="0">
                        <a:lnSpc>
                          <a:spcPct val="100000"/>
                        </a:lnSpc>
                        <a:spcBef>
                          <a:spcPts val="0"/>
                        </a:spcBef>
                        <a:spcAft>
                          <a:spcPts val="0"/>
                        </a:spcAft>
                        <a:buNone/>
                      </a:pPr>
                      <a:r>
                        <a:rPr lang="ro-RO" sz="15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5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just" rtl="0">
                        <a:lnSpc>
                          <a:spcPct val="100000"/>
                        </a:lnSpc>
                        <a:spcBef>
                          <a:spcPts val="0"/>
                        </a:spcBef>
                        <a:spcAft>
                          <a:spcPts val="0"/>
                        </a:spcAft>
                        <a:buNone/>
                      </a:pPr>
                      <a:r>
                        <a:rPr lang="en-US" altLang="en-US" sz="1500" b="1" dirty="0" smtClean="0">
                          <a:solidFill>
                            <a:srgbClr val="FF0000"/>
                          </a:solidFill>
                          <a:latin typeface="Calibri" panose="020F0502020204030204" pitchFamily="34" charset="0"/>
                          <a:cs typeface="Calibri" panose="020F0502020204030204" pitchFamily="34" charset="0"/>
                        </a:rPr>
                        <a:t>4</a:t>
                      </a:r>
                      <a:r>
                        <a:rPr lang="ro-RO" altLang="en-US" sz="1500" b="1" dirty="0" smtClean="0">
                          <a:solidFill>
                            <a:srgbClr val="FF0000"/>
                          </a:solidFill>
                          <a:latin typeface="Calibri" panose="020F0502020204030204" pitchFamily="34" charset="0"/>
                          <a:cs typeface="Calibri" panose="020F0502020204030204" pitchFamily="34" charset="0"/>
                        </a:rPr>
                        <a:t>.</a:t>
                      </a:r>
                      <a:r>
                        <a:rPr lang="en-US" altLang="en-US" sz="1500" b="1" dirty="0" smtClean="0">
                          <a:solidFill>
                            <a:srgbClr val="FF0000"/>
                          </a:solidFill>
                          <a:latin typeface="Calibri" panose="020F0502020204030204" pitchFamily="34" charset="0"/>
                          <a:cs typeface="Calibri" panose="020F0502020204030204" pitchFamily="34" charset="0"/>
                        </a:rPr>
                        <a:t>2</a:t>
                      </a:r>
                      <a:r>
                        <a:rPr lang="ro-RO" altLang="en-US" sz="1500" b="1" dirty="0" smtClean="0">
                          <a:solidFill>
                            <a:srgbClr val="FF0000"/>
                          </a:solidFill>
                          <a:latin typeface="Calibri" panose="020F0502020204030204" pitchFamily="34" charset="0"/>
                          <a:cs typeface="Calibri" panose="020F0502020204030204" pitchFamily="34" charset="0"/>
                        </a:rPr>
                        <a:t>1</a:t>
                      </a:r>
                      <a:r>
                        <a:rPr lang="en-US" altLang="en-US" sz="1500" b="1" dirty="0" smtClean="0">
                          <a:solidFill>
                            <a:srgbClr val="FF0000"/>
                          </a:solidFill>
                          <a:latin typeface="Calibri" panose="020F0502020204030204" pitchFamily="34" charset="0"/>
                          <a:cs typeface="Calibri" panose="020F0502020204030204" pitchFamily="34" charset="0"/>
                        </a:rPr>
                        <a:t>.</a:t>
                      </a:r>
                      <a:r>
                        <a:rPr lang="ro-RO" altLang="en-US" sz="1500" b="1" dirty="0" smtClean="0">
                          <a:solidFill>
                            <a:srgbClr val="FF0000"/>
                          </a:solidFill>
                          <a:latin typeface="Calibri" panose="020F0502020204030204" pitchFamily="34" charset="0"/>
                          <a:cs typeface="Calibri" panose="020F0502020204030204" pitchFamily="34" charset="0"/>
                        </a:rPr>
                        <a:t> </a:t>
                      </a:r>
                      <a:r>
                        <a:rPr lang="it-IT" altLang="en-US" sz="1500" b="1" dirty="0" smtClean="0">
                          <a:solidFill>
                            <a:srgbClr val="FF0000"/>
                          </a:solidFill>
                          <a:latin typeface="Calibri" panose="020F0502020204030204" pitchFamily="34" charset="0"/>
                          <a:cs typeface="Calibri" panose="020F0502020204030204" pitchFamily="34" charset="0"/>
                        </a:rPr>
                        <a:t>Documentele contabile nu sunt aranjate în ordine cronologică și broșate.</a:t>
                      </a:r>
                      <a:endParaRPr lang="pt-BR" sz="15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rowSpan="2">
                  <a:txBody>
                    <a:bodyPr/>
                    <a:lstStyle/>
                    <a:p>
                      <a:pPr marL="0" lvl="0" indent="0" algn="just" rtl="0">
                        <a:lnSpc>
                          <a:spcPct val="100000"/>
                        </a:lnSpc>
                        <a:spcBef>
                          <a:spcPts val="0"/>
                        </a:spcBef>
                        <a:spcAft>
                          <a:spcPts val="0"/>
                        </a:spcAft>
                        <a:buNone/>
                      </a:pPr>
                      <a:endParaRPr lang="pt-BR" sz="1500" b="1" kern="1200" dirty="0" smtClean="0">
                        <a:solidFill>
                          <a:srgbClr val="FF0000"/>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569680">
                <a:tc>
                  <a:txBody>
                    <a:bodyPr/>
                    <a:lstStyle/>
                    <a:p>
                      <a:pPr marL="0" lvl="0" indent="0" algn="l" rtl="0">
                        <a:lnSpc>
                          <a:spcPct val="100000"/>
                        </a:lnSpc>
                        <a:spcBef>
                          <a:spcPts val="0"/>
                        </a:spcBef>
                        <a:spcAft>
                          <a:spcPts val="0"/>
                        </a:spcAft>
                        <a:buNone/>
                      </a:pPr>
                      <a:r>
                        <a:rPr lang="ro-RO" sz="15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5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5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indent="0" algn="just">
                        <a:buFontTx/>
                        <a:buNone/>
                      </a:pPr>
                      <a:r>
                        <a:rPr lang="ro-RO" altLang="en-US" sz="15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Planul de conturi contabile în sistemul bugetar și Normele metodologice privind evidența contabilă și raportarea financiară în sistemul bugetar, aprobate prin Ordinul Ministerului Finanțelor nr. 216/2015</a:t>
                      </a:r>
                      <a:endParaRPr lang="ro-RO" sz="15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tc vMerge="1">
                  <a:txBody>
                    <a:bodyPr/>
                    <a:lstStyle/>
                    <a:p>
                      <a:endParaRPr lang="ru-RU" dirty="0"/>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669541">
                <a:tc>
                  <a:txBody>
                    <a:bodyPr/>
                    <a:lstStyle/>
                    <a:p>
                      <a:pPr marL="0" lvl="0" indent="0" algn="l" rtl="0">
                        <a:lnSpc>
                          <a:spcPct val="100000"/>
                        </a:lnSpc>
                        <a:spcBef>
                          <a:spcPts val="0"/>
                        </a:spcBef>
                        <a:spcAft>
                          <a:spcPts val="0"/>
                        </a:spcAft>
                        <a:buNone/>
                      </a:pPr>
                      <a:r>
                        <a:rPr lang="ro-RO" sz="15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5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gridSpan="2">
                  <a:txBody>
                    <a:bodyPr/>
                    <a:lstStyle/>
                    <a:p>
                      <a:pPr marL="0" indent="360000" algn="just">
                        <a:spcBef>
                          <a:spcPts val="0"/>
                        </a:spcBef>
                        <a:buFont typeface="Wingdings" panose="05000000000000000000" pitchFamily="2" charset="2"/>
                        <a:buNone/>
                      </a:pPr>
                      <a:r>
                        <a:rPr lang="ro-RO" sz="15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Pct. 1.4.3.36: După expirarea fiecărei luni de raportare </a:t>
                      </a:r>
                      <a:r>
                        <a:rPr lang="ro-RO" sz="15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toate notele de contabilitate, împreună cu documentele ce se referă la ele, trebuie să fie aranjate în ordine cronologică și broșate</a:t>
                      </a:r>
                      <a:r>
                        <a:rPr lang="ro-RO" sz="15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0" indent="360000" algn="just">
                        <a:spcBef>
                          <a:spcPts val="0"/>
                        </a:spcBef>
                        <a:buNone/>
                      </a:pPr>
                      <a:r>
                        <a:rPr lang="ro-RO" sz="15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Dacă numărul documentelor este mic, broșarea se poate efectua pentru trei luni într-o mapă. Pe copertă se indică: denumirea autorității/instituției bugetare, denumirea sau numărul de ordine al mapei/dosarului, perioada de raportare (anul și luna), primul și ultimul număr al notelor de contabilitate și numărul de foi în dosar.</a:t>
                      </a:r>
                      <a:endParaRPr lang="en-US" sz="15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tc hMerge="1">
                  <a:txBody>
                    <a:bodyPr/>
                    <a:lstStyle/>
                    <a:p>
                      <a:endParaRPr lang="ru-RU"/>
                    </a:p>
                  </a:txBody>
                  <a:tcPr/>
                </a:tc>
                <a:extLst>
                  <a:ext uri="{0D108BD9-81ED-4DB2-BD59-A6C34878D82A}">
                    <a16:rowId xmlns:a16="http://schemas.microsoft.com/office/drawing/2014/main" val="10002"/>
                  </a:ext>
                </a:extLst>
              </a:tr>
              <a:tr h="599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500" b="1" u="none" kern="1200" dirty="0"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500" b="1" u="none" kern="1200"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500" b="0" u="none" kern="1200"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Nunito Sans Medium"/>
                        </a:rPr>
                        <a:t>Desemnarea prin ordin/dispoziție a persoanei/persoanelor responsabile de aranjarea și broșarea documentelor contabile.</a:t>
                      </a: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tc hMerge="1">
                  <a:txBody>
                    <a:bodyPr/>
                    <a:lstStyle/>
                    <a:p>
                      <a:endParaRPr lang="ru-RU"/>
                    </a:p>
                  </a:txBody>
                  <a:tcPr/>
                </a:tc>
                <a:extLst>
                  <a:ext uri="{0D108BD9-81ED-4DB2-BD59-A6C34878D82A}">
                    <a16:rowId xmlns:a16="http://schemas.microsoft.com/office/drawing/2014/main" val="3566955549"/>
                  </a:ext>
                </a:extLst>
              </a:tr>
            </a:tbl>
          </a:graphicData>
        </a:graphic>
      </p:graphicFrame>
      <p:sp>
        <p:nvSpPr>
          <p:cNvPr id="12" name="Прямоугольник 11"/>
          <p:cNvSpPr/>
          <p:nvPr/>
        </p:nvSpPr>
        <p:spPr>
          <a:xfrm>
            <a:off x="914400" y="281766"/>
            <a:ext cx="7543800" cy="369332"/>
          </a:xfrm>
          <a:prstGeom prst="rect">
            <a:avLst/>
          </a:prstGeom>
        </p:spPr>
        <p:txBody>
          <a:bodyPr wrap="square">
            <a:spAutoFit/>
          </a:bodyPr>
          <a:lstStyle/>
          <a:p>
            <a:pPr algn="ctr"/>
            <a:r>
              <a:rPr lang="en-US" altLang="en-US" b="1" dirty="0">
                <a:latin typeface="Calibri" panose="020F0502020204030204" pitchFamily="34" charset="0"/>
                <a:cs typeface="Calibri" panose="020F0502020204030204" pitchFamily="34" charset="0"/>
              </a:rPr>
              <a:t>4. </a:t>
            </a:r>
            <a:r>
              <a:rPr lang="ro-RO" altLang="en-US" b="1" dirty="0">
                <a:latin typeface="Calibri" panose="020F0502020204030204" pitchFamily="34" charset="0"/>
                <a:cs typeface="Calibri" panose="020F0502020204030204" pitchFamily="34" charset="0"/>
              </a:rPr>
              <a:t>MANAGEMENTUL </a:t>
            </a:r>
            <a:r>
              <a:rPr lang="ro-RO" altLang="en-US" b="1" dirty="0" smtClean="0">
                <a:latin typeface="Calibri" panose="020F0502020204030204" pitchFamily="34" charset="0"/>
                <a:cs typeface="Calibri" panose="020F0502020204030204" pitchFamily="34" charset="0"/>
              </a:rPr>
              <a:t>FINANCIAR-CONTABIL</a:t>
            </a:r>
            <a:endParaRPr lang="ru-RU" b="1"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19743" y="0"/>
            <a:ext cx="8839200" cy="908383"/>
          </a:xfrm>
          <a:prstGeom prst="rect">
            <a:avLst/>
          </a:prstGeom>
        </p:spPr>
      </p:pic>
      <p:pic>
        <p:nvPicPr>
          <p:cNvPr id="14" name="Рисунок 13"/>
          <p:cNvPicPr>
            <a:picLocks noChangeAspect="1"/>
          </p:cNvPicPr>
          <p:nvPr/>
        </p:nvPicPr>
        <p:blipFill>
          <a:blip r:embed="rId3"/>
          <a:stretch>
            <a:fillRect/>
          </a:stretch>
        </p:blipFill>
        <p:spPr>
          <a:xfrm>
            <a:off x="5334000" y="945723"/>
            <a:ext cx="3624943" cy="3102522"/>
          </a:xfrm>
          <a:prstGeom prst="rect">
            <a:avLst/>
          </a:prstGeom>
        </p:spPr>
      </p:pic>
    </p:spTree>
    <p:extLst>
      <p:ext uri="{BB962C8B-B14F-4D97-AF65-F5344CB8AC3E}">
        <p14:creationId xmlns:p14="http://schemas.microsoft.com/office/powerpoint/2010/main" val="242789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Содержимое 2">
            <a:extLst>
              <a:ext uri="{FF2B5EF4-FFF2-40B4-BE49-F238E27FC236}">
                <a16:creationId xmlns:a16="http://schemas.microsoft.com/office/drawing/2014/main" id="{74094EFD-2ADF-0C27-EE72-D4198DD56AC3}"/>
              </a:ext>
            </a:extLst>
          </p:cNvPr>
          <p:cNvSpPr>
            <a:spLocks noGrp="1" noChangeArrowheads="1"/>
          </p:cNvSpPr>
          <p:nvPr>
            <p:ph idx="1"/>
          </p:nvPr>
        </p:nvSpPr>
        <p:spPr>
          <a:xfrm>
            <a:off x="190500" y="1828800"/>
            <a:ext cx="8763000" cy="3429000"/>
          </a:xfrm>
        </p:spPr>
        <p:txBody>
          <a:bodyPr/>
          <a:lstStyle/>
          <a:p>
            <a:pPr marL="514350" indent="-514350" algn="ctr" eaLnBrk="1" hangingPunct="1">
              <a:buFontTx/>
              <a:buNone/>
            </a:pPr>
            <a:r>
              <a:rPr lang="ro-RO" altLang="en-US" sz="2000" b="1" dirty="0">
                <a:latin typeface="Calibri" panose="020F0502020204030204" pitchFamily="34" charset="0"/>
                <a:cs typeface="Calibri" panose="020F0502020204030204" pitchFamily="34" charset="0"/>
              </a:rPr>
              <a:t>I</a:t>
            </a:r>
            <a:r>
              <a:rPr lang="ro-RO" altLang="en-US" sz="2000" b="1" dirty="0" smtClean="0">
                <a:latin typeface="Calibri" panose="020F0502020204030204" pitchFamily="34" charset="0"/>
                <a:cs typeface="Calibri" panose="020F0502020204030204" pitchFamily="34" charset="0"/>
              </a:rPr>
              <a:t>nformații suplimentare despre activitatea ICFS:</a:t>
            </a:r>
          </a:p>
          <a:p>
            <a:pPr marL="0" indent="0" eaLnBrk="1" hangingPunct="1">
              <a:buNone/>
            </a:pPr>
            <a:r>
              <a:rPr lang="ro-RO" altLang="en-US" sz="2000" b="1" dirty="0" smtClean="0">
                <a:latin typeface="Calibri" panose="020F0502020204030204" pitchFamily="34" charset="0"/>
                <a:cs typeface="Calibri" panose="020F0502020204030204" pitchFamily="34" charset="0"/>
              </a:rPr>
              <a:t>- </a:t>
            </a:r>
            <a:r>
              <a:rPr lang="ro-RO" altLang="en-US" sz="2000" b="1" dirty="0" smtClean="0">
                <a:latin typeface="Calibri" panose="020F0502020204030204" pitchFamily="34" charset="0"/>
                <a:cs typeface="Calibri" panose="020F0502020204030204" pitchFamily="34" charset="0"/>
              </a:rPr>
              <a:t>pagina </a:t>
            </a:r>
            <a:r>
              <a:rPr lang="ro-RO" altLang="en-US" sz="2000" b="1" dirty="0" smtClean="0">
                <a:latin typeface="Calibri" panose="020F0502020204030204" pitchFamily="34" charset="0"/>
                <a:cs typeface="Calibri" panose="020F0502020204030204" pitchFamily="34" charset="0"/>
              </a:rPr>
              <a:t>web </a:t>
            </a:r>
            <a:r>
              <a:rPr lang="ro-RO" altLang="en-US" sz="2000" b="1" dirty="0">
                <a:latin typeface="Calibri" panose="020F0502020204030204" pitchFamily="34" charset="0"/>
                <a:cs typeface="Calibri" panose="020F0502020204030204" pitchFamily="34" charset="0"/>
              </a:rPr>
              <a:t>a Inspectoratului: </a:t>
            </a:r>
            <a:r>
              <a:rPr lang="ro-RO" altLang="en-US" sz="2000" b="1" dirty="0">
                <a:latin typeface="Calibri" panose="020F0502020204030204" pitchFamily="34" charset="0"/>
                <a:cs typeface="Calibri" panose="020F0502020204030204" pitchFamily="34" charset="0"/>
                <a:hlinkClick r:id="rId2"/>
              </a:rPr>
              <a:t>https://icfs.gov.md</a:t>
            </a:r>
            <a:r>
              <a:rPr lang="ro-RO" altLang="en-US" sz="2000" b="1" dirty="0" smtClean="0">
                <a:latin typeface="Calibri" panose="020F0502020204030204" pitchFamily="34" charset="0"/>
                <a:cs typeface="Calibri" panose="020F0502020204030204" pitchFamily="34" charset="0"/>
                <a:hlinkClick r:id="rId2"/>
              </a:rPr>
              <a:t>/</a:t>
            </a:r>
            <a:endParaRPr lang="ro-RO" altLang="en-US" sz="2000" b="1" dirty="0" smtClean="0">
              <a:latin typeface="Calibri" panose="020F0502020204030204" pitchFamily="34" charset="0"/>
              <a:cs typeface="Calibri" panose="020F0502020204030204" pitchFamily="34" charset="0"/>
            </a:endParaRPr>
          </a:p>
          <a:p>
            <a:pPr marL="0" indent="0" eaLnBrk="1" hangingPunct="1">
              <a:buNone/>
            </a:pPr>
            <a:r>
              <a:rPr lang="ro-RO" altLang="en-US" sz="2000" b="1" dirty="0" smtClean="0">
                <a:latin typeface="Calibri" panose="020F0502020204030204" pitchFamily="34" charset="0"/>
                <a:cs typeface="Calibri" panose="020F0502020204030204" pitchFamily="34" charset="0"/>
              </a:rPr>
              <a:t>- </a:t>
            </a:r>
            <a:r>
              <a:rPr lang="ro-RO" altLang="en-US" sz="2000" b="1" dirty="0" smtClean="0">
                <a:latin typeface="Calibri" panose="020F0502020204030204" pitchFamily="34" charset="0"/>
                <a:cs typeface="Calibri" panose="020F0502020204030204" pitchFamily="34" charset="0"/>
              </a:rPr>
              <a:t>platforma </a:t>
            </a:r>
            <a:r>
              <a:rPr lang="ro-RO" altLang="en-US" sz="2000" b="1" dirty="0" smtClean="0">
                <a:latin typeface="Calibri" panose="020F0502020204030204" pitchFamily="34" charset="0"/>
                <a:cs typeface="Calibri" panose="020F0502020204030204" pitchFamily="34" charset="0"/>
              </a:rPr>
              <a:t>de socializare</a:t>
            </a:r>
            <a:r>
              <a:rPr lang="ro-RO" altLang="en-US" sz="2000" b="1" dirty="0" smtClean="0">
                <a:latin typeface="Calibri" panose="020F0502020204030204" pitchFamily="34" charset="0"/>
                <a:cs typeface="Calibri" panose="020F0502020204030204" pitchFamily="34" charset="0"/>
              </a:rPr>
              <a:t>: </a:t>
            </a:r>
            <a:r>
              <a:rPr lang="ro-RO" altLang="en-US" sz="2000" b="1" dirty="0" smtClean="0">
                <a:latin typeface="Calibri" panose="020F0502020204030204" pitchFamily="34" charset="0"/>
                <a:cs typeface="Calibri" panose="020F0502020204030204" pitchFamily="34" charset="0"/>
                <a:hlinkClick r:id="rId3"/>
              </a:rPr>
              <a:t>https</a:t>
            </a:r>
            <a:r>
              <a:rPr lang="ro-RO" altLang="en-US" sz="2000" b="1" dirty="0">
                <a:latin typeface="Calibri" panose="020F0502020204030204" pitchFamily="34" charset="0"/>
                <a:cs typeface="Calibri" panose="020F0502020204030204" pitchFamily="34" charset="0"/>
                <a:hlinkClick r:id="rId3"/>
              </a:rPr>
              <a:t>://www.facebook.com/people/Inspectoratul-Control-Financiar-de-Stat/61562562351594/?_</a:t>
            </a:r>
            <a:r>
              <a:rPr lang="ro-RO" altLang="en-US" sz="2000" b="1" dirty="0" smtClean="0">
                <a:latin typeface="Calibri" panose="020F0502020204030204" pitchFamily="34" charset="0"/>
                <a:cs typeface="Calibri" panose="020F0502020204030204" pitchFamily="34" charset="0"/>
                <a:hlinkClick r:id="rId3"/>
              </a:rPr>
              <a:t>rdr</a:t>
            </a:r>
            <a:endParaRPr lang="ro-RO" altLang="en-US" sz="2000" b="1" dirty="0">
              <a:latin typeface="Calibri" panose="020F0502020204030204" pitchFamily="34" charset="0"/>
              <a:cs typeface="Calibri" panose="020F0502020204030204" pitchFamily="34" charset="0"/>
            </a:endParaRPr>
          </a:p>
          <a:p>
            <a:pPr marL="0" indent="0" eaLnBrk="1" hangingPunct="1">
              <a:buNone/>
            </a:pPr>
            <a:endParaRPr lang="ro-RO" altLang="en-US" sz="2000" b="1" dirty="0" smtClean="0">
              <a:latin typeface="Calibri" panose="020F0502020204030204" pitchFamily="34" charset="0"/>
              <a:cs typeface="Calibri" panose="020F0502020204030204" pitchFamily="34" charset="0"/>
            </a:endParaRPr>
          </a:p>
          <a:p>
            <a:pPr marL="0" indent="0" algn="ctr" eaLnBrk="1" hangingPunct="1">
              <a:buNone/>
            </a:pPr>
            <a:r>
              <a:rPr lang="ro-RO" altLang="en-US" sz="2000" b="1" dirty="0" smtClean="0">
                <a:latin typeface="Calibri" panose="020F0502020204030204" pitchFamily="34" charset="0"/>
                <a:cs typeface="Calibri" panose="020F0502020204030204" pitchFamily="34" charset="0"/>
              </a:rPr>
              <a:t>Pentru contactare ICFS</a:t>
            </a:r>
            <a:r>
              <a:rPr lang="ro-RO" altLang="en-US" sz="2000" b="1" dirty="0">
                <a:latin typeface="Calibri" panose="020F0502020204030204" pitchFamily="34" charset="0"/>
                <a:cs typeface="Calibri" panose="020F0502020204030204" pitchFamily="34" charset="0"/>
              </a:rPr>
              <a:t>: </a:t>
            </a:r>
            <a:endParaRPr lang="ro-RO" altLang="en-US" sz="2000" b="1" dirty="0" smtClean="0">
              <a:latin typeface="Calibri" panose="020F0502020204030204" pitchFamily="34" charset="0"/>
              <a:cs typeface="Calibri" panose="020F0502020204030204" pitchFamily="34" charset="0"/>
            </a:endParaRPr>
          </a:p>
          <a:p>
            <a:pPr marL="0" indent="0" eaLnBrk="1" hangingPunct="1">
              <a:buNone/>
            </a:pPr>
            <a:r>
              <a:rPr lang="ro-RO" altLang="en-US" sz="2000" b="1" dirty="0" smtClean="0">
                <a:latin typeface="Calibri" panose="020F0502020204030204" pitchFamily="34" charset="0"/>
                <a:cs typeface="Calibri" panose="020F0502020204030204" pitchFamily="34" charset="0"/>
              </a:rPr>
              <a:t>- e-mail</a:t>
            </a:r>
            <a:r>
              <a:rPr lang="ro-RO" altLang="en-US" sz="2000" b="1" dirty="0">
                <a:latin typeface="Calibri" panose="020F0502020204030204" pitchFamily="34" charset="0"/>
                <a:cs typeface="Calibri" panose="020F0502020204030204" pitchFamily="34" charset="0"/>
              </a:rPr>
              <a:t>: </a:t>
            </a:r>
            <a:r>
              <a:rPr lang="ro-RO" altLang="en-US" sz="2000" b="1" dirty="0" smtClean="0">
                <a:latin typeface="Calibri" panose="020F0502020204030204" pitchFamily="34" charset="0"/>
                <a:cs typeface="Calibri" panose="020F0502020204030204" pitchFamily="34" charset="0"/>
                <a:hlinkClick r:id="rId4"/>
              </a:rPr>
              <a:t>cancelaria@icfs.gov.md</a:t>
            </a:r>
            <a:r>
              <a:rPr lang="ro-RO" altLang="en-US" sz="2000" b="1" dirty="0" smtClean="0">
                <a:latin typeface="Calibri" panose="020F0502020204030204" pitchFamily="34" charset="0"/>
                <a:cs typeface="Calibri" panose="020F0502020204030204" pitchFamily="34" charset="0"/>
              </a:rPr>
              <a:t> </a:t>
            </a:r>
          </a:p>
          <a:p>
            <a:pPr marL="0" indent="0" eaLnBrk="1" hangingPunct="1">
              <a:buNone/>
            </a:pPr>
            <a:r>
              <a:rPr lang="ro-RO" altLang="en-US" sz="2000" b="1" dirty="0" smtClean="0">
                <a:latin typeface="Calibri" panose="020F0502020204030204" pitchFamily="34" charset="0"/>
                <a:cs typeface="Calibri" panose="020F0502020204030204" pitchFamily="34" charset="0"/>
              </a:rPr>
              <a:t>- tel</a:t>
            </a:r>
            <a:r>
              <a:rPr lang="ro-RO" altLang="en-US" sz="2000" b="1" dirty="0" smtClean="0">
                <a:latin typeface="Calibri" panose="020F0502020204030204" pitchFamily="34" charset="0"/>
                <a:cs typeface="Calibri" panose="020F0502020204030204" pitchFamily="34" charset="0"/>
              </a:rPr>
              <a:t>.: </a:t>
            </a:r>
            <a:r>
              <a:rPr lang="ro-RO" altLang="en-US" sz="2000" b="1" dirty="0" smtClean="0">
                <a:latin typeface="Calibri" panose="020F0502020204030204" pitchFamily="34" charset="0"/>
                <a:cs typeface="Calibri" panose="020F0502020204030204" pitchFamily="34" charset="0"/>
              </a:rPr>
              <a:t>(+373) 22 </a:t>
            </a:r>
            <a:r>
              <a:rPr lang="ro-RO" altLang="en-US" sz="2000" b="1" dirty="0" smtClean="0">
                <a:latin typeface="Calibri" panose="020F0502020204030204" pitchFamily="34" charset="0"/>
                <a:cs typeface="Calibri" panose="020F0502020204030204" pitchFamily="34" charset="0"/>
              </a:rPr>
              <a:t>222670</a:t>
            </a:r>
          </a:p>
          <a:p>
            <a:pPr marL="0" indent="0" eaLnBrk="1" hangingPunct="1">
              <a:buNone/>
            </a:pPr>
            <a:endParaRPr lang="ro-RO" altLang="en-US" sz="2000" b="1" dirty="0" smtClean="0">
              <a:latin typeface="Calibri" panose="020F0502020204030204" pitchFamily="34" charset="0"/>
              <a:cs typeface="Calibri" panose="020F0502020204030204" pitchFamily="34" charset="0"/>
            </a:endParaRPr>
          </a:p>
          <a:p>
            <a:pPr marL="0" indent="0" eaLnBrk="1" hangingPunct="1">
              <a:buNone/>
            </a:pPr>
            <a:endParaRPr lang="ru-RU" altLang="en-US" sz="2000" b="1" dirty="0">
              <a:latin typeface="Calibri" panose="020F0502020204030204" pitchFamily="34" charset="0"/>
              <a:cs typeface="Calibri" panose="020F0502020204030204" pitchFamily="34" charset="0"/>
            </a:endParaRPr>
          </a:p>
        </p:txBody>
      </p:sp>
      <p:pic>
        <p:nvPicPr>
          <p:cNvPr id="5" name="Рисунок 4"/>
          <p:cNvPicPr>
            <a:picLocks noChangeAspect="1"/>
          </p:cNvPicPr>
          <p:nvPr/>
        </p:nvPicPr>
        <p:blipFill>
          <a:blip r:embed="rId5"/>
          <a:stretch>
            <a:fillRect/>
          </a:stretch>
        </p:blipFill>
        <p:spPr>
          <a:xfrm>
            <a:off x="152400" y="36681"/>
            <a:ext cx="8839200" cy="908383"/>
          </a:xfrm>
          <a:prstGeom prst="rect">
            <a:avLst/>
          </a:prstGeom>
        </p:spPr>
      </p:pic>
      <p:sp>
        <p:nvSpPr>
          <p:cNvPr id="4" name="Заголовок 1">
            <a:extLst>
              <a:ext uri="{FF2B5EF4-FFF2-40B4-BE49-F238E27FC236}">
                <a16:creationId xmlns:a16="http://schemas.microsoft.com/office/drawing/2014/main" id="{6FA13BAE-E0BC-5714-8F80-55FEE52A8D36}"/>
              </a:ext>
            </a:extLst>
          </p:cNvPr>
          <p:cNvSpPr txBox="1">
            <a:spLocks noChangeArrowheads="1"/>
          </p:cNvSpPr>
          <p:nvPr/>
        </p:nvSpPr>
        <p:spPr bwMode="auto">
          <a:xfrm>
            <a:off x="1214958" y="109872"/>
            <a:ext cx="6622464" cy="57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r>
              <a:rPr lang="ro-RO" altLang="en-US" sz="2000" b="1" kern="0" dirty="0" smtClean="0">
                <a:latin typeface="Calibri" panose="020F0502020204030204" pitchFamily="34" charset="0"/>
                <a:cs typeface="Calibri" panose="020F0502020204030204" pitchFamily="34" charset="0"/>
              </a:rPr>
              <a:t>MINISTERUL FINANȚELOR</a:t>
            </a:r>
            <a:br>
              <a:rPr lang="ro-RO" altLang="en-US" sz="2000" b="1" kern="0" dirty="0" smtClean="0">
                <a:latin typeface="Calibri" panose="020F0502020204030204" pitchFamily="34" charset="0"/>
                <a:cs typeface="Calibri" panose="020F0502020204030204" pitchFamily="34" charset="0"/>
              </a:rPr>
            </a:br>
            <a:r>
              <a:rPr lang="ro-RO" altLang="en-US" sz="1800" b="1" kern="0" dirty="0" smtClean="0">
                <a:latin typeface="Calibri" panose="020F0502020204030204" pitchFamily="34" charset="0"/>
                <a:cs typeface="Calibri" panose="020F0502020204030204" pitchFamily="34" charset="0"/>
              </a:rPr>
              <a:t>INSPECTORATUL CONTROL FINANCIAR DE STAT</a:t>
            </a:r>
            <a:endParaRPr lang="ru-RU" altLang="en-US" sz="1800" b="1" kern="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oogle Shape;274;p29"/>
          <p:cNvGraphicFramePr/>
          <p:nvPr>
            <p:extLst>
              <p:ext uri="{D42A27DB-BD31-4B8C-83A1-F6EECF244321}">
                <p14:modId xmlns:p14="http://schemas.microsoft.com/office/powerpoint/2010/main" val="1612130826"/>
              </p:ext>
            </p:extLst>
          </p:nvPr>
        </p:nvGraphicFramePr>
        <p:xfrm>
          <a:off x="152400" y="1129731"/>
          <a:ext cx="8839200" cy="5423468"/>
        </p:xfrm>
        <a:graphic>
          <a:graphicData uri="http://schemas.openxmlformats.org/drawingml/2006/table">
            <a:tbl>
              <a:tblPr>
                <a:noFill/>
              </a:tblPr>
              <a:tblGrid>
                <a:gridCol w="15240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108588">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Abaterea</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lvl="0" indent="0" algn="l" rtl="0">
                        <a:lnSpc>
                          <a:spcPct val="115000"/>
                        </a:lnSpc>
                        <a:spcBef>
                          <a:spcPts val="0"/>
                        </a:spcBef>
                        <a:spcAft>
                          <a:spcPts val="1600"/>
                        </a:spcAft>
                        <a:buNone/>
                      </a:pPr>
                      <a:r>
                        <a:rPr lang="ro-RO" altLang="ru-RU" sz="1800" b="1" dirty="0" smtClean="0">
                          <a:solidFill>
                            <a:srgbClr val="FF0000"/>
                          </a:solidFill>
                          <a:latin typeface="Calibri" panose="020F0502020204030204" pitchFamily="34" charset="0"/>
                          <a:cs typeface="Calibri" panose="020F0502020204030204" pitchFamily="34" charset="0"/>
                        </a:rPr>
                        <a:t>1.6. Neîncasarea veniturilor aprobate/precizate.</a:t>
                      </a:r>
                      <a:endParaRPr lang="pt-BR" sz="1800" b="1" u="sng"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4975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Act</a:t>
                      </a:r>
                      <a:r>
                        <a:rPr lang="ro-RO" sz="1800" b="1" u="none" baseline="0" dirty="0" smtClean="0">
                          <a:solidFill>
                            <a:schemeClr val="bg1"/>
                          </a:solidFill>
                          <a:latin typeface="Calibri" panose="020F0502020204030204" pitchFamily="34" charset="0"/>
                          <a:ea typeface="Titillium Web"/>
                          <a:cs typeface="Calibri" panose="020F0502020204030204" pitchFamily="34" charset="0"/>
                          <a:sym typeface="Titillium Web"/>
                        </a:rPr>
                        <a:t> normativ</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115000"/>
                        </a:lnSpc>
                        <a:spcBef>
                          <a:spcPts val="0"/>
                        </a:spcBef>
                        <a:spcAft>
                          <a:spcPts val="160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Legea </a:t>
                      </a:r>
                      <a:r>
                        <a:rPr lang="ro-RO" altLang="en-US" sz="1800" kern="1200" smtClean="0">
                          <a:solidFill>
                            <a:schemeClr val="tx1"/>
                          </a:solidFill>
                          <a:latin typeface="Calibri" panose="020F0502020204030204" pitchFamily="34" charset="0"/>
                          <a:ea typeface="+mn-ea"/>
                          <a:cs typeface="Calibri" panose="020F0502020204030204" pitchFamily="34" charset="0"/>
                        </a:rPr>
                        <a:t>privind finanțele </a:t>
                      </a:r>
                      <a:r>
                        <a:rPr lang="ro-RO" altLang="en-US" sz="1800" kern="1200" dirty="0" smtClean="0">
                          <a:solidFill>
                            <a:schemeClr val="tx1"/>
                          </a:solidFill>
                          <a:latin typeface="Calibri" panose="020F0502020204030204" pitchFamily="34" charset="0"/>
                          <a:ea typeface="+mn-ea"/>
                          <a:cs typeface="Calibri" panose="020F0502020204030204" pitchFamily="34" charset="0"/>
                        </a:rPr>
                        <a:t>publice locale nr. 397/2003</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3542268215"/>
                  </a:ext>
                </a:extLst>
              </a:tr>
              <a:tr h="1899501">
                <a:tc>
                  <a:txBody>
                    <a:bodyPr/>
                    <a:lstStyle/>
                    <a:p>
                      <a:pPr marL="0" lvl="0" indent="0" algn="l" rtl="0">
                        <a:lnSpc>
                          <a:spcPct val="115000"/>
                        </a:lnSpc>
                        <a:spcBef>
                          <a:spcPts val="0"/>
                        </a:spcBef>
                        <a:spcAft>
                          <a:spcPts val="0"/>
                        </a:spcAft>
                        <a:buNone/>
                      </a:pPr>
                      <a:r>
                        <a:rPr lang="ro-RO" sz="1800" b="1" u="none" dirty="0" smtClean="0">
                          <a:solidFill>
                            <a:schemeClr val="bg1"/>
                          </a:solidFill>
                          <a:latin typeface="Calibri" panose="020F0502020204030204" pitchFamily="34" charset="0"/>
                          <a:ea typeface="Titillium Web"/>
                          <a:cs typeface="Calibri" panose="020F0502020204030204" pitchFamily="34" charset="0"/>
                          <a:sym typeface="Titillium Web"/>
                        </a:rPr>
                        <a:t>Prevederi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rgbClr val="0070C0"/>
                    </a:solidFill>
                  </a:tcPr>
                </a:tc>
                <a:tc>
                  <a:txBody>
                    <a:bodyPr/>
                    <a:lstStyle/>
                    <a:p>
                      <a:pPr marL="0" lvl="0" indent="0" algn="just" rtl="0">
                        <a:lnSpc>
                          <a:spcPct val="115000"/>
                        </a:lnSpc>
                        <a:spcBef>
                          <a:spcPts val="0"/>
                        </a:spcBef>
                        <a:spcAft>
                          <a:spcPts val="1600"/>
                        </a:spcAft>
                        <a:buNone/>
                      </a:pPr>
                      <a:r>
                        <a:rPr lang="ro-RO" altLang="en-US" sz="1800" dirty="0" smtClean="0">
                          <a:latin typeface="Calibri" panose="020F0502020204030204" pitchFamily="34" charset="0"/>
                          <a:cs typeface="Calibri" panose="020F0502020204030204" pitchFamily="34" charset="0"/>
                        </a:rPr>
                        <a:t>Art. 33 lit. e</a:t>
                      </a:r>
                      <a:r>
                        <a:rPr lang="ro-RO" altLang="en-US" sz="1800" smtClean="0">
                          <a:latin typeface="Calibri" panose="020F0502020204030204" pitchFamily="34" charset="0"/>
                          <a:cs typeface="Calibri" panose="020F0502020204030204" pitchFamily="34" charset="0"/>
                        </a:rPr>
                        <a:t>): Autoritățile </a:t>
                      </a:r>
                      <a:r>
                        <a:rPr lang="ro-RO" altLang="en-US" sz="1800" dirty="0" smtClean="0">
                          <a:latin typeface="Calibri" panose="020F0502020204030204" pitchFamily="34" charset="0"/>
                          <a:cs typeface="Calibri" panose="020F0502020204030204" pitchFamily="34" charset="0"/>
                        </a:rPr>
                        <a:t>executive </a:t>
                      </a:r>
                      <a:r>
                        <a:rPr lang="ro-RO" altLang="en-US" sz="1800" b="1" u="sng" dirty="0" smtClean="0">
                          <a:latin typeface="Calibri" panose="020F0502020204030204" pitchFamily="34" charset="0"/>
                          <a:cs typeface="Calibri" panose="020F0502020204030204" pitchFamily="34" charset="0"/>
                        </a:rPr>
                        <a:t>contribuie la încasarea veniturilor</a:t>
                      </a:r>
                      <a:r>
                        <a:rPr lang="ro-RO" altLang="en-US" sz="1800" dirty="0" smtClean="0">
                          <a:latin typeface="Calibri" panose="020F0502020204030204" pitchFamily="34" charset="0"/>
                          <a:cs typeface="Calibri" panose="020F0502020204030204" pitchFamily="34" charset="0"/>
                        </a:rPr>
                        <a:t> în buget conform prevederilor legale.</a:t>
                      </a:r>
                      <a:endParaRPr lang="ro-RO" sz="1800" i="1" dirty="0" smtClean="0">
                        <a:solidFill>
                          <a:schemeClr val="bg2">
                            <a:lumMod val="10000"/>
                          </a:schemeClr>
                        </a:solidFill>
                        <a:latin typeface="Calibri" panose="020F0502020204030204" pitchFamily="34" charset="0"/>
                        <a:ea typeface="Nunito Sans Medium"/>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465628">
                <a:tc>
                  <a:txBody>
                    <a:bodyPr/>
                    <a:lstStyle/>
                    <a:p>
                      <a:pPr marL="0" lvl="0" indent="0" algn="l" rtl="0">
                        <a:lnSpc>
                          <a:spcPct val="115000"/>
                        </a:lnSpc>
                        <a:spcBef>
                          <a:spcPts val="0"/>
                        </a:spcBef>
                        <a:spcAft>
                          <a:spcPts val="0"/>
                        </a:spcAft>
                        <a:buNone/>
                      </a:pPr>
                      <a:r>
                        <a:rPr lang="ro-RO" sz="1800" b="1" u="none" smtClean="0">
                          <a:solidFill>
                            <a:schemeClr val="bg1"/>
                          </a:solidFill>
                          <a:latin typeface="Calibri" panose="020F0502020204030204" pitchFamily="34" charset="0"/>
                          <a:ea typeface="Titillium Web"/>
                          <a:cs typeface="Calibri" panose="020F0502020204030204" pitchFamily="34" charset="0"/>
                          <a:sym typeface="Titillium Web"/>
                        </a:rPr>
                        <a:t>Soluții</a:t>
                      </a:r>
                      <a:endParaRPr sz="1800" b="1" u="none" dirty="0">
                        <a:solidFill>
                          <a:schemeClr val="bg1"/>
                        </a:solidFill>
                        <a:latin typeface="Calibri" panose="020F0502020204030204" pitchFamily="34" charset="0"/>
                        <a:ea typeface="Titillium Web"/>
                        <a:cs typeface="Calibri" panose="020F0502020204030204" pitchFamily="34" charset="0"/>
                        <a:sym typeface="Titillium Web"/>
                      </a:endParaRPr>
                    </a:p>
                  </a:txBody>
                  <a:tcPr marL="91425" marR="91425" marT="91425" marB="91425" anchor="ctr">
                    <a:lnL w="19050" cap="flat" cmpd="sng">
                      <a:solidFill>
                        <a:schemeClr val="lt2"/>
                      </a:solidFill>
                      <a:prstDash val="solid"/>
                      <a:round/>
                      <a:headEnd type="none" w="sm" len="sm"/>
                      <a:tailEnd type="none" w="sm" len="sm"/>
                    </a:lnL>
                    <a:lnR w="19050" cap="flat" cmpd="sng" algn="ctr">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0070C0"/>
                    </a:solidFill>
                  </a:tcPr>
                </a:tc>
                <a:tc>
                  <a:txBody>
                    <a:bodyPr/>
                    <a:lstStyle/>
                    <a:p>
                      <a:pPr marL="0" marR="0" lvl="0" indent="0" algn="l" defTabSz="914400" rtl="0" eaLnBrk="1" fontAlgn="auto" latinLnBrk="0" hangingPunct="1">
                        <a:lnSpc>
                          <a:spcPct val="50000"/>
                        </a:lnSpc>
                        <a:spcBef>
                          <a:spcPts val="0"/>
                        </a:spcBef>
                        <a:spcAft>
                          <a:spcPts val="1600"/>
                        </a:spcAft>
                        <a:buClrTx/>
                        <a:buSzTx/>
                        <a:buFontTx/>
                        <a:buNone/>
                        <a:tabLst/>
                        <a:defRPr/>
                      </a:pPr>
                      <a:r>
                        <a:rPr lang="ro-MD" altLang="en-US" sz="1800" kern="1200" dirty="0" smtClean="0">
                          <a:solidFill>
                            <a:schemeClr val="tx1"/>
                          </a:solidFill>
                          <a:latin typeface="Calibri" panose="020F0502020204030204" pitchFamily="34" charset="0"/>
                          <a:ea typeface="+mn-ea"/>
                          <a:cs typeface="Calibri" panose="020F0502020204030204" pitchFamily="34" charset="0"/>
                        </a:rPr>
                        <a:t>Desemnarea persoanelor responsabile de monitorizarea încasărilor.</a:t>
                      </a:r>
                    </a:p>
                    <a:p>
                      <a:pPr marL="0" marR="0" lvl="0" indent="0" algn="l" defTabSz="914400" rtl="0" eaLnBrk="1" fontAlgn="auto" latinLnBrk="0" hangingPunct="1">
                        <a:lnSpc>
                          <a:spcPct val="50000"/>
                        </a:lnSpc>
                        <a:spcBef>
                          <a:spcPts val="0"/>
                        </a:spcBef>
                        <a:spcAft>
                          <a:spcPts val="160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Revizuirea periodică a executării</a:t>
                      </a:r>
                      <a:r>
                        <a:rPr lang="ro-MD" sz="1800" kern="1200" dirty="0" smtClean="0">
                          <a:solidFill>
                            <a:schemeClr val="tx1"/>
                          </a:solidFill>
                          <a:latin typeface="Calibri" panose="020F0502020204030204" pitchFamily="34" charset="0"/>
                          <a:ea typeface="+mn-ea"/>
                          <a:cs typeface="Calibri" panose="020F0502020204030204" pitchFamily="34" charset="0"/>
                        </a:rPr>
                        <a:t> bugetului.</a:t>
                      </a:r>
                      <a:endParaRPr lang="ru-RU" altLang="en-US" sz="1800" kern="1200" dirty="0" smtClean="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50000"/>
                        </a:lnSpc>
                        <a:spcBef>
                          <a:spcPts val="0"/>
                        </a:spcBef>
                        <a:spcAft>
                          <a:spcPts val="1600"/>
                        </a:spcAft>
                        <a:buClrTx/>
                        <a:buSzTx/>
                        <a:buFontTx/>
                        <a:buNone/>
                        <a:tabLst/>
                        <a:defRPr/>
                      </a:pPr>
                      <a:r>
                        <a:rPr lang="ro-RO" altLang="en-US" sz="1800" kern="1200" dirty="0" smtClean="0">
                          <a:solidFill>
                            <a:schemeClr val="tx1"/>
                          </a:solidFill>
                          <a:latin typeface="Calibri" panose="020F0502020204030204" pitchFamily="34" charset="0"/>
                          <a:ea typeface="+mn-ea"/>
                          <a:cs typeface="Calibri" panose="020F0502020204030204" pitchFamily="34" charset="0"/>
                        </a:rPr>
                        <a:t>Precizarea</a:t>
                      </a:r>
                      <a:r>
                        <a:rPr lang="ro-MD" sz="1800" kern="1200" dirty="0" smtClean="0">
                          <a:solidFill>
                            <a:schemeClr val="tx1"/>
                          </a:solidFill>
                          <a:latin typeface="Calibri" panose="020F0502020204030204" pitchFamily="34" charset="0"/>
                          <a:ea typeface="+mn-ea"/>
                          <a:cs typeface="Calibri" panose="020F0502020204030204" pitchFamily="34" charset="0"/>
                        </a:rPr>
                        <a:t> bugetului conform prevederilor legale.</a:t>
                      </a:r>
                      <a:endParaRPr lang="ro-RO" sz="1800" kern="1200" dirty="0" smtClean="0">
                        <a:solidFill>
                          <a:schemeClr val="tx1"/>
                        </a:solidFill>
                        <a:latin typeface="Calibri" panose="020F0502020204030204" pitchFamily="34" charset="0"/>
                        <a:ea typeface="+mn-ea"/>
                        <a:cs typeface="Calibri" panose="020F0502020204030204" pitchFamily="34" charset="0"/>
                        <a:sym typeface="Nunito Sans Medium"/>
                      </a:endParaRPr>
                    </a:p>
                  </a:txBody>
                  <a:tcPr marL="91425" marR="91425" marT="91425" marB="91425"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3057968043"/>
                  </a:ext>
                </a:extLst>
              </a:tr>
            </a:tbl>
          </a:graphicData>
        </a:graphic>
      </p:graphicFrame>
      <p:sp>
        <p:nvSpPr>
          <p:cNvPr id="12" name="Прямоугольник 11"/>
          <p:cNvSpPr/>
          <p:nvPr/>
        </p:nvSpPr>
        <p:spPr>
          <a:xfrm>
            <a:off x="800100" y="304800"/>
            <a:ext cx="7543800" cy="369332"/>
          </a:xfrm>
          <a:prstGeom prst="rect">
            <a:avLst/>
          </a:prstGeom>
        </p:spPr>
        <p:txBody>
          <a:bodyPr wrap="square">
            <a:spAutoFit/>
          </a:bodyPr>
          <a:lstStyle/>
          <a:p>
            <a:pPr algn="ctr"/>
            <a:r>
              <a:rPr lang="ro-RO" altLang="ru-RU" b="1" dirty="0">
                <a:latin typeface="Calibri" panose="020F0502020204030204" pitchFamily="34" charset="0"/>
                <a:cs typeface="Calibri" panose="020F0502020204030204" pitchFamily="34" charset="0"/>
              </a:rPr>
              <a:t>1. P</a:t>
            </a:r>
            <a:r>
              <a:rPr lang="en-US" altLang="ru-RU" b="1" dirty="0">
                <a:latin typeface="Calibri" panose="020F0502020204030204" pitchFamily="34" charset="0"/>
                <a:cs typeface="Calibri" panose="020F0502020204030204" pitchFamily="34" charset="0"/>
              </a:rPr>
              <a:t>ROCES</a:t>
            </a:r>
            <a:r>
              <a:rPr lang="ro-RO" altLang="ru-RU" b="1" dirty="0">
                <a:latin typeface="Calibri" panose="020F0502020204030204" pitchFamily="34" charset="0"/>
                <a:cs typeface="Calibri" panose="020F0502020204030204" pitchFamily="34" charset="0"/>
              </a:rPr>
              <a:t>ELE </a:t>
            </a:r>
            <a:r>
              <a:rPr lang="en-US" altLang="ru-RU" b="1" dirty="0">
                <a:latin typeface="Calibri" panose="020F0502020204030204" pitchFamily="34" charset="0"/>
                <a:cs typeface="Calibri" panose="020F0502020204030204" pitchFamily="34" charset="0"/>
              </a:rPr>
              <a:t>DE ELABORARE </a:t>
            </a:r>
            <a:r>
              <a:rPr lang="ro-RO" altLang="ru-RU" b="1" dirty="0">
                <a:latin typeface="Calibri" panose="020F0502020204030204" pitchFamily="34" charset="0"/>
                <a:cs typeface="Calibri" panose="020F0502020204030204" pitchFamily="34" charset="0"/>
              </a:rPr>
              <a:t>ȘI EXECUTARE BUGETARĂ</a:t>
            </a:r>
            <a:endParaRPr lang="ru-RU" dirty="0">
              <a:latin typeface="Calibri" panose="020F0502020204030204" pitchFamily="34" charset="0"/>
              <a:cs typeface="Calibri" panose="020F0502020204030204" pitchFamily="34" charset="0"/>
            </a:endParaRPr>
          </a:p>
        </p:txBody>
      </p:sp>
      <p:pic>
        <p:nvPicPr>
          <p:cNvPr id="13" name="Рисунок 12"/>
          <p:cNvPicPr>
            <a:picLocks noChangeAspect="1"/>
          </p:cNvPicPr>
          <p:nvPr/>
        </p:nvPicPr>
        <p:blipFill>
          <a:blip r:embed="rId2"/>
          <a:stretch>
            <a:fillRect/>
          </a:stretch>
        </p:blipFill>
        <p:spPr>
          <a:xfrm>
            <a:off x="140970" y="-6452"/>
            <a:ext cx="8839200" cy="908383"/>
          </a:xfrm>
          <a:prstGeom prst="rect">
            <a:avLst/>
          </a:prstGeom>
        </p:spPr>
      </p:pic>
    </p:spTree>
    <p:extLst>
      <p:ext uri="{BB962C8B-B14F-4D97-AF65-F5344CB8AC3E}">
        <p14:creationId xmlns:p14="http://schemas.microsoft.com/office/powerpoint/2010/main" val="1143604388"/>
      </p:ext>
    </p:extLst>
  </p:cSld>
  <p:clrMapOvr>
    <a:masterClrMapping/>
  </p:clrMapOvr>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17535</TotalTime>
  <Words>11172</Words>
  <Application>Microsoft Office PowerPoint</Application>
  <PresentationFormat>Экран (4:3)</PresentationFormat>
  <Paragraphs>921</Paragraphs>
  <Slides>85</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85</vt:i4>
      </vt:variant>
    </vt:vector>
  </HeadingPairs>
  <TitlesOfParts>
    <vt:vector size="92" baseType="lpstr">
      <vt:lpstr>Arial</vt:lpstr>
      <vt:lpstr>Calibri</vt:lpstr>
      <vt:lpstr>Nunito Sans Medium</vt:lpstr>
      <vt:lpstr>Times New Roman</vt:lpstr>
      <vt:lpstr>Titillium Web</vt:lpstr>
      <vt:lpstr>Wingdings</vt:lpstr>
      <vt:lpstr>Тема Office</vt:lpstr>
      <vt:lpstr>MINISTERUL FINANȚELOR INSPECTORATUL CONTROL FINANCIAR DE STAT</vt:lpstr>
      <vt:lpstr>Compartimente:</vt:lpstr>
      <vt:lpstr>1. PROCESELE DE ELABORARE ȘI EXECUTARE BUGETARĂ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ACHIZIȚIILE PUBLICE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GESTIONAREA  PATRIMONIULUI PUBLIC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MANAGEMENTUL  FINANCIAR-CONTABIL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ICFS</dc:creator>
  <cp:lastModifiedBy>Ivantov Valeriu</cp:lastModifiedBy>
  <cp:revision>569</cp:revision>
  <cp:lastPrinted>1601-01-01T00:00:00Z</cp:lastPrinted>
  <dcterms:created xsi:type="dcterms:W3CDTF">1601-01-01T00:00:00Z</dcterms:created>
  <dcterms:modified xsi:type="dcterms:W3CDTF">2025-08-01T07:33:03Z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